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34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9" r:id="rId6"/>
    <p:sldId id="260" r:id="rId7"/>
    <p:sldId id="290" r:id="rId8"/>
    <p:sldId id="272" r:id="rId9"/>
    <p:sldId id="273" r:id="rId10"/>
    <p:sldId id="274" r:id="rId11"/>
    <p:sldId id="275" r:id="rId12"/>
    <p:sldId id="292" r:id="rId13"/>
    <p:sldId id="277" r:id="rId14"/>
    <p:sldId id="278" r:id="rId15"/>
    <p:sldId id="279" r:id="rId16"/>
    <p:sldId id="263" r:id="rId17"/>
    <p:sldId id="280" r:id="rId18"/>
    <p:sldId id="281" r:id="rId19"/>
    <p:sldId id="302" r:id="rId20"/>
    <p:sldId id="264" r:id="rId21"/>
    <p:sldId id="265" r:id="rId22"/>
    <p:sldId id="308" r:id="rId23"/>
    <p:sldId id="309" r:id="rId24"/>
    <p:sldId id="310" r:id="rId25"/>
    <p:sldId id="312" r:id="rId26"/>
    <p:sldId id="266" r:id="rId27"/>
    <p:sldId id="289" r:id="rId28"/>
    <p:sldId id="284" r:id="rId29"/>
    <p:sldId id="288" r:id="rId30"/>
    <p:sldId id="287" r:id="rId31"/>
    <p:sldId id="267" r:id="rId32"/>
    <p:sldId id="282" r:id="rId33"/>
    <p:sldId id="360" r:id="rId34"/>
    <p:sldId id="361" r:id="rId35"/>
    <p:sldId id="359" r:id="rId36"/>
    <p:sldId id="358" r:id="rId37"/>
    <p:sldId id="367" r:id="rId38"/>
    <p:sldId id="357" r:id="rId39"/>
    <p:sldId id="356" r:id="rId40"/>
    <p:sldId id="355" r:id="rId41"/>
    <p:sldId id="354" r:id="rId42"/>
    <p:sldId id="350" r:id="rId43"/>
    <p:sldId id="363" r:id="rId44"/>
    <p:sldId id="353" r:id="rId45"/>
    <p:sldId id="352" r:id="rId46"/>
    <p:sldId id="351" r:id="rId47"/>
    <p:sldId id="349" r:id="rId48"/>
    <p:sldId id="348" r:id="rId49"/>
    <p:sldId id="347" r:id="rId50"/>
    <p:sldId id="324" r:id="rId51"/>
    <p:sldId id="339" r:id="rId52"/>
    <p:sldId id="366" r:id="rId53"/>
    <p:sldId id="325" r:id="rId54"/>
    <p:sldId id="327" r:id="rId55"/>
    <p:sldId id="365" r:id="rId56"/>
    <p:sldId id="342" r:id="rId57"/>
    <p:sldId id="343" r:id="rId58"/>
    <p:sldId id="364" r:id="rId59"/>
    <p:sldId id="362" r:id="rId60"/>
    <p:sldId id="368" r:id="rId61"/>
    <p:sldId id="369" r:id="rId62"/>
    <p:sldId id="326" r:id="rId63"/>
    <p:sldId id="329" r:id="rId64"/>
    <p:sldId id="332" r:id="rId65"/>
    <p:sldId id="330" r:id="rId66"/>
    <p:sldId id="331" r:id="rId67"/>
    <p:sldId id="345" r:id="rId68"/>
    <p:sldId id="333" r:id="rId69"/>
    <p:sldId id="341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BD1814-D35A-9540-869B-BE23BD5F85DE}" v="57" dt="2022-09-15T05:08:48.230"/>
    <p1510:client id="{E89F686C-3888-9231-C9D5-1CBFD21C27A2}" v="163" dt="2022-09-14T16:50:16.436"/>
    <p1510:client id="{EE08089E-11D9-9CB5-97C4-5A0087129038}" v="157" dt="2022-09-14T16:35:00.389"/>
    <p1510:client id="{FFECF69C-C1D5-6C20-14D8-526519CC6140}" v="28" dt="2022-09-15T02:20:28.6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Kiểu Sáng 2 - Màu chủ đề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Kiểu Sáng 3 - Màu chủ đề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Kiểu Sáng 2 - Màu chủ đề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Kiểu Có chủ đề 1 - Màu chủ đề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1:51:03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20016 10361 16383 0 0,'-8'7'0'0'0,"-10"11"0"0"0,6 10 0 0 0,12-1 0 0 0,15-11 0 0 0,11-10 0 0 0,2-12 0 0 0,-12-6 0 0 0,-16-1 0 0 0,-15 2 0 0 0,-6 11 0 0 0,1 12 0 0 0,4 13 0 0 0,12-6 0 0 0,7-15 0 0 0,3-14 0 0 0,-7-6 0 0 0,-4-1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2T11:48:42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19885 5680 16383 0 0,'9'0'0'0'0,"3"-9"0"0"0,8-3 0 0 0,10 1 0 0 0,0-8 0 0 0,3 1 0 0 0,6-6 0 0 0,4-8 0 0 0,5 1 0 0 0,-7-2 0 0 0,-1 4 0 0 0,2-2 0 0 0,11 4 0 0 0,-3-2 0 0 0,-1 4 0 0 0,-9-3 0 0 0,-3 3 0 0 0,-7-2 0 0 0,0 2 0 0 0,-5 7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2T11:48:42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20061 6532 16383 0 0,'9'-9'0'0'0,"12"-12"0"0"0,20-11 0 0 0,3-9 0 0 0,4 2 0 0 0,1-1 0 0 0,2 6 0 0 0,-7 0 0 0 0,-3 6 0 0 0,1 8 0 0 0,1-2 0 0 0,4 3 0 0 0,-7-5 0 0 0,-1 3 0 0 0,-8-5 0 0 0,1 3 0 0 0,-6 4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2T11:48:42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20067 7453 16383 0 0,'-9'0'0'0'0,"6"0"0"0"0,3-9 0 0 0,11-12 0 0 0,13-11 0 0 0,2-9 0 0 0,5 2 0 0 0,7-1 0 0 0,5-2 0 0 0,-4-4 0 0 0,0 7 0 0 0,2 9 0 0 0,-5 1 0 0 0,-1 6 0 0 0,-6 7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2T11:48:42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19973 4777 16383 0 0,'0'-9'0'0'0,"9"-3"0"0"0,3-8 0 0 0,-1-10 0 0 0,7 0 0 0 0,10 6 0 0 0,8-3 0 0 0,7-5 0 0 0,6 2 0 0 0,-6-2 0 0 0,-2 5 0 0 0,-7-3 0 0 0,0 4 0 0 0,-7-3 0 0 0,1 4 0 0 0,-3-2 0 0 0,2 2 0 0 0,-3-2 0 0 0,3 2 0 0 0,-3-2 0 0 0,-6 2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3:53:39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20238 3020 16383 0 0,'0'-9'0'0'0,"0"-11"0"0"0,0-12 0 0 0,9-1 0 0 0,12 6 0 0 0,11-1 0 0 0,9 3 0 0 0,7 7 0 0 0,-6-3 0 0 0,0-7 0 0 0,2-7 0 0 0,2 2 0 0 0,-7-3 0 0 0,-1 6 0 0 0,1-2 0 0 0,4 5 0 0 0,-5-1 0 0 0,-1 3 0 0 0,2-3 0 0 0,4 4 0 0 0,-6-4 0 0 0,1 4 0 0 0,1 5 0 0 0,-5 6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0T10:26:57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15034 4422 16383 0 0,'10'0'0'0'0,"14"0"0"0"0,12 0 0 0 0,11 0 0 0 0,17 0 0 0 0,8 0 0 0 0,-8 10 0 0 0,-6 4 0 0 0,-11-2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0T10:26:57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15064 5951 16383 0 0,'10'0'0'0'0,"13"0"0"0"0,14 0 0 0 0,9 0 0 0 0,18 0 0 0 0,18 0 0 0 0,6 0 0 0 0,-3 0 0 0 0,-6 0 0 0 0,-5 0 0 0 0,-17 0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0T10:26:57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15005 6688 16383 0 0,'0'-10'0'0'0,"10"-4"0"0"0,14 1 0 0 0,12 3 0 0 0,11 3 0 0 0,6 2 0 0 0,6 3 0 0 0,2 1 0 0 0,1 1 0 0 0,0 0 0 0 0,-1 1 0 0 0,0-1 0 0 0,-10 1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0T10:26:57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15387 7391 16383 0 0,'10'0'0'0'0,"14"0"0"0"0,12 0 0 0 0,11 0 0 0 0,7 0 0 0 0,-6 0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0T10:26:57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15434 8185 16383 0 0,'10'0'0'0'0,"13"0"0"0"0,13 0 0 0 0,11 0 0 0 0,-13 0 0 0 0,-23 0 0 0 0,-22 0 0 0 0,-21 0 0 0 0,-14 0 0 0 0,-9 0 0 0 0,4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1:55:13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21590 10449 16383 0 0,'0'0'0'0'0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1T13:19:15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20973 7862 16383 0 0,'6'0'0'0'0,"10"0"0"0"0,7 0 0 0 0,7 0 0 0 0,12 0 0 0 0,5 0 0 0 0,0 0 0 0 0,0 0 0 0 0,-2 0 0 0 0,-2 0 0 0 0,-8 0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1T13:19:15.3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21267 6470 16383 0 0,'13'0'0'0'0,"11"0"0"0"0,8 0 0 0 0,5-7 0 0 0,9-1 0 0 0,-3-14 0 0 0,4-2 0 0 0,-5 3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1T13:19:15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21355 7283 16383 0 0,'7'0'0'0'0,"8"0"0"0"0,2-7 0 0 0,11-8 0 0 0,20-8 0 0 0,9-1 0 0 0,14-2 0 0 0,2 2 0 0 0,-5 0 0 0 0,-15 4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1T13:19:15.3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21384 8303 16383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1T13:19:15.3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21384 8352 16383 0 0,'7'-14'0'0'0,"15"-3"0"0"0,10-6 0 0 0,13-6 0 0 0,5-4 0 0 0,-5-3 0 0 0,-5 4 0 0 0,-8 9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1T13:19:15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21149 9395 16383 0 0,'7'0'0'0'0,"15"0"0"0"0,3-6 0 0 0,12-16 0 0 0,5-4 0 0 0,9-3 0 0 0,2 2 0 0 0,-2 6 0 0 0,-8 7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1T13:19:15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21208 10310 16383 0 0,'7'-6'0'0'0,"8"-10"0"0"0,15-7 0 0 0,22-14 0 0 0,9-7 0 0 0,0-2 0 0 0,3 0 0 0 0,-3 8 0 0 0,-11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1T13:19:15.3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21237 11487 16383 0 0,'0'-6'0'0'0,"13"-9"0"0"0,25-16 0 0 0,17-14 0 0 0,8 0 0 0 0,11-13 0 0 0,7 5 0 0 0,-10-3 0 0 0,-12 9 0 0 0,-8 12 0 0 0,-13 12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2T11:48:43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19709 9370 16383 0 0,'0'-9'0'0'0,"0"-12"0"0"0,9-2 0 0 0,2-7 0 0 0,10 3 0 0 0,9 5 0 0 0,8-2 0 0 0,8 2 0 0 0,-6-3 0 0 0,1 2 0 0 0,2-3 0 0 0,-7-7 0 0 0,0 2 0 0 0,3-2 0 0 0,3 5 0 0 0,-5-3 0 0 0,-1 5 0 0 0,-5-3 0 0 0,-9 4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3:53:39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19709 4116 16383 0 0,'9'-9'0'0'0,"11"-12"0"0"0,21-20 0 0 0,13-12 0 0 0,5 3 0 0 0,1 10 0 0 0,1 11 0 0 0,-11 3 0 0 0,-5-4 0 0 0,-10-6 0 0 0,-2 4 0 0 0,-7-2 0 0 0,1 5 0 0 0,6-2 0 0 0,5 5 0 0 0,-4 6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1:55:13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21590 10390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1:55:13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21590 10390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0T10:26:57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15505 3323 16383 0 0,'20'0'0'0'0,"27"0"0"0"0,26 0 0 0 0,10 0 0 0 0,1 0 0 0 0,-3 0 0 0 0,-6 0 0 0 0,-5 0 0 0 0,-5 0 0 0 0,-3 0 0 0 0,-2 0 0 0 0,-11-10 0 0 0,-4-3 0 0 0,-10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0T10:26:57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15564 4069 16383 0 0,'20'0'0'0'0,"17"0"0"0"0,22 0 0 0 0,11 0 0 0 0,14 0 0 0 0,3 0 0 0 0,7 0 0 0 0,-13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0T10:26:57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15564 4863 16383 0 0,'0'10'0'0'0,"10"4"0"0"0,13-2 0 0 0,13-1 0 0 0,21-4 0 0 0,21-2 0 0 0,6-3 0 0 0,0-1 0 0 0,-4-1 0 0 0,-6 0 0 0 0,-6-1 0 0 0,7 0 0 0 0,-11 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0T10:26:57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15564 5627 16383 0 0,'20'0'0'0'0,"17"0"0"0"0,12 0 0 0 0,8 0 0 0 0,4 0 0 0 0,2 0 0 0 0,11 0 0 0 0,2 0 0 0 0,-1 0 0 0 0,-14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2T11:48:42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19914 3874 16383 0 0,'0'-8'0'0'0,"9"-4"0"0"0,3-9 0 0 0,9 0 0 0 0,0-5 0 0 0,14-8 0 0 0,11 2 0 0 0,-3-2 0 0 0,0 4 0 0 0,-6-1 0 0 0,-2 4 0 0 0,-6-2 0 0 0,0 4 0 0 0,5-2 0 0 0,6-7 0 0 0,4 4 0 0 0,4 6 0 0 0,-7-1 0 0 0,-9 3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749BE-F636-46B7-97E5-7F44A2247D49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88ED7-3B7F-499F-B9B8-0135B4B8E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10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Nguy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bị</a:t>
            </a:r>
            <a:r>
              <a:rPr lang="en-US">
                <a:cs typeface="Calibri"/>
              </a:rPr>
              <a:t> VRT </a:t>
            </a:r>
            <a:r>
              <a:rPr lang="en-US" err="1">
                <a:cs typeface="Calibri"/>
              </a:rPr>
              <a:t>trong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suốt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cuộc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đời</a:t>
            </a:r>
            <a:r>
              <a:rPr lang="en-US">
                <a:cs typeface="Calibri"/>
              </a:rPr>
              <a:t> ở </a:t>
            </a:r>
            <a:r>
              <a:rPr lang="en-US" err="1">
                <a:cs typeface="Calibri"/>
              </a:rPr>
              <a:t>nam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là</a:t>
            </a:r>
            <a:r>
              <a:rPr lang="en-US">
                <a:cs typeface="Calibri"/>
              </a:rPr>
              <a:t> 8,6% </a:t>
            </a:r>
            <a:r>
              <a:rPr lang="en-US" err="1">
                <a:cs typeface="Calibri"/>
              </a:rPr>
              <a:t>và</a:t>
            </a:r>
            <a:r>
              <a:rPr lang="en-US">
                <a:cs typeface="Calibri"/>
              </a:rPr>
              <a:t> ở </a:t>
            </a:r>
            <a:r>
              <a:rPr lang="en-US" err="1">
                <a:cs typeface="Calibri"/>
              </a:rPr>
              <a:t>nữ</a:t>
            </a:r>
            <a:r>
              <a:rPr lang="en-US">
                <a:cs typeface="Calibri"/>
              </a:rPr>
              <a:t> 6,7%</a:t>
            </a:r>
            <a:endParaRPr lang="en-US"/>
          </a:p>
          <a:p>
            <a:r>
              <a:rPr lang="en-US"/>
              <a:t>10-30 </a:t>
            </a:r>
            <a:r>
              <a:rPr lang="en-US" err="1"/>
              <a:t>tuổi</a:t>
            </a:r>
            <a:r>
              <a:rPr lang="en-US"/>
              <a:t>,</a:t>
            </a:r>
            <a:r>
              <a:rPr lang="en-US" baseline="0"/>
              <a:t> </a:t>
            </a:r>
            <a:r>
              <a:rPr lang="en-US" baseline="0" err="1"/>
              <a:t>sau</a:t>
            </a:r>
            <a:r>
              <a:rPr lang="en-US" baseline="0"/>
              <a:t> </a:t>
            </a:r>
            <a:r>
              <a:rPr lang="en-US" baseline="0" err="1"/>
              <a:t>đó</a:t>
            </a:r>
            <a:r>
              <a:rPr lang="en-US" baseline="0"/>
              <a:t> </a:t>
            </a:r>
            <a:r>
              <a:rPr lang="en-US" baseline="0" err="1"/>
              <a:t>tần</a:t>
            </a:r>
            <a:r>
              <a:rPr lang="en-US" baseline="0"/>
              <a:t> </a:t>
            </a:r>
            <a:r>
              <a:rPr lang="en-US" baseline="0" err="1"/>
              <a:t>suất</a:t>
            </a:r>
            <a:r>
              <a:rPr lang="en-US" baseline="0"/>
              <a:t> </a:t>
            </a:r>
            <a:r>
              <a:rPr lang="en-US" baseline="0" err="1"/>
              <a:t>giảm</a:t>
            </a:r>
            <a:r>
              <a:rPr lang="en-US" baseline="0"/>
              <a:t> </a:t>
            </a:r>
            <a:r>
              <a:rPr lang="en-US" baseline="0" err="1"/>
              <a:t>dần</a:t>
            </a:r>
            <a:r>
              <a:rPr lang="en-US" baseline="0"/>
              <a:t> </a:t>
            </a:r>
            <a:r>
              <a:rPr lang="en-US" baseline="0" err="1"/>
              <a:t>theo</a:t>
            </a:r>
            <a:r>
              <a:rPr lang="en-US" baseline="0"/>
              <a:t> </a:t>
            </a:r>
            <a:r>
              <a:rPr lang="en-US" baseline="0" err="1"/>
              <a:t>tuổi</a:t>
            </a:r>
            <a:r>
              <a:rPr lang="en-US" baseline="0"/>
              <a:t>, </a:t>
            </a:r>
            <a:r>
              <a:rPr lang="en-US" baseline="0" err="1"/>
              <a:t>ít</a:t>
            </a:r>
            <a:r>
              <a:rPr lang="en-US" baseline="0"/>
              <a:t> </a:t>
            </a:r>
            <a:r>
              <a:rPr lang="en-US" baseline="0" err="1"/>
              <a:t>gặp</a:t>
            </a:r>
            <a:r>
              <a:rPr lang="en-US" baseline="0"/>
              <a:t> ở </a:t>
            </a:r>
            <a:r>
              <a:rPr lang="en-US" baseline="0" err="1"/>
              <a:t>người</a:t>
            </a:r>
            <a:r>
              <a:rPr lang="en-US" baseline="0"/>
              <a:t> </a:t>
            </a:r>
            <a:r>
              <a:rPr lang="en-US" baseline="0" err="1"/>
              <a:t>già</a:t>
            </a:r>
            <a:r>
              <a:rPr lang="en-US" baseline="0"/>
              <a:t> </a:t>
            </a:r>
            <a:r>
              <a:rPr lang="en-US" baseline="0" err="1"/>
              <a:t>và</a:t>
            </a:r>
            <a:r>
              <a:rPr lang="en-US" baseline="0"/>
              <a:t> </a:t>
            </a:r>
            <a:r>
              <a:rPr lang="en-US" baseline="0" err="1"/>
              <a:t>ít</a:t>
            </a:r>
            <a:r>
              <a:rPr lang="en-US" baseline="0"/>
              <a:t> </a:t>
            </a:r>
            <a:r>
              <a:rPr lang="en-US" baseline="0" err="1"/>
              <a:t>gặp</a:t>
            </a:r>
            <a:r>
              <a:rPr lang="en-US" baseline="0"/>
              <a:t> ở </a:t>
            </a:r>
            <a:r>
              <a:rPr lang="en-US" baseline="0" err="1"/>
              <a:t>trẻ</a:t>
            </a:r>
            <a:r>
              <a:rPr lang="en-US" baseline="0"/>
              <a:t> </a:t>
            </a:r>
            <a:r>
              <a:rPr lang="en-US" baseline="0" err="1"/>
              <a:t>nhỏ</a:t>
            </a:r>
            <a:r>
              <a:rPr lang="en-US" baseline="0"/>
              <a:t>.</a:t>
            </a:r>
          </a:p>
          <a:p>
            <a:r>
              <a:rPr lang="en-US">
                <a:cs typeface="Calibri"/>
              </a:rPr>
              <a:t>BS CK II </a:t>
            </a:r>
            <a:r>
              <a:rPr lang="en-US" err="1">
                <a:cs typeface="Calibri"/>
              </a:rPr>
              <a:t>Võ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thị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mỹ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ngọc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39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CRP </a:t>
            </a:r>
            <a:r>
              <a:rPr lang="en-US" err="1"/>
              <a:t>là</a:t>
            </a:r>
            <a:r>
              <a:rPr lang="en-US" baseline="0"/>
              <a:t> </a:t>
            </a:r>
            <a:r>
              <a:rPr lang="en-US" baseline="0" err="1"/>
              <a:t>yếu</a:t>
            </a:r>
            <a:r>
              <a:rPr lang="en-US" baseline="0"/>
              <a:t> </a:t>
            </a:r>
            <a:r>
              <a:rPr lang="en-US" baseline="0" err="1"/>
              <a:t>tố</a:t>
            </a:r>
            <a:r>
              <a:rPr lang="en-US" baseline="0"/>
              <a:t> </a:t>
            </a:r>
            <a:r>
              <a:rPr lang="en-US" baseline="0" err="1"/>
              <a:t>phản</a:t>
            </a:r>
            <a:r>
              <a:rPr lang="en-US" baseline="0"/>
              <a:t> </a:t>
            </a:r>
            <a:r>
              <a:rPr lang="en-US" baseline="0" err="1"/>
              <a:t>ứng</a:t>
            </a:r>
            <a:r>
              <a:rPr lang="en-US" baseline="0"/>
              <a:t> </a:t>
            </a:r>
            <a:r>
              <a:rPr lang="en-US" baseline="0" err="1"/>
              <a:t>viêm</a:t>
            </a:r>
            <a:r>
              <a:rPr lang="en-US" baseline="0"/>
              <a:t> </a:t>
            </a:r>
            <a:r>
              <a:rPr lang="en-US" baseline="0" err="1"/>
              <a:t>trong</a:t>
            </a:r>
            <a:r>
              <a:rPr lang="en-US" baseline="0"/>
              <a:t> </a:t>
            </a:r>
            <a:r>
              <a:rPr lang="en-US" baseline="0" err="1"/>
              <a:t>giai</a:t>
            </a:r>
            <a:r>
              <a:rPr lang="en-US" baseline="0"/>
              <a:t> </a:t>
            </a:r>
            <a:r>
              <a:rPr lang="en-US" baseline="0" err="1"/>
              <a:t>đoạn</a:t>
            </a:r>
            <a:r>
              <a:rPr lang="en-US" baseline="0"/>
              <a:t> </a:t>
            </a:r>
            <a:r>
              <a:rPr lang="en-US" baseline="0" err="1"/>
              <a:t>cấp</a:t>
            </a:r>
            <a:r>
              <a:rPr lang="en-US" baseline="0"/>
              <a:t> </a:t>
            </a:r>
            <a:r>
              <a:rPr lang="en-US" baseline="0" err="1"/>
              <a:t>tính</a:t>
            </a:r>
            <a:r>
              <a:rPr lang="en-US" baseline="0"/>
              <a:t> do </a:t>
            </a:r>
            <a:r>
              <a:rPr lang="en-US" baseline="0" err="1"/>
              <a:t>gan</a:t>
            </a:r>
            <a:r>
              <a:rPr lang="en-US" baseline="0"/>
              <a:t> </a:t>
            </a:r>
            <a:r>
              <a:rPr lang="en-US" baseline="0" err="1"/>
              <a:t>tạo</a:t>
            </a:r>
            <a:r>
              <a:rPr lang="en-US" baseline="0"/>
              <a:t> </a:t>
            </a:r>
            <a:r>
              <a:rPr lang="en-US" baseline="0" err="1"/>
              <a:t>ra</a:t>
            </a:r>
            <a:r>
              <a:rPr lang="en-US" baseline="0"/>
              <a:t> </a:t>
            </a:r>
            <a:r>
              <a:rPr lang="en-US" baseline="0" err="1"/>
              <a:t>để</a:t>
            </a:r>
            <a:r>
              <a:rPr lang="en-US" baseline="0"/>
              <a:t> </a:t>
            </a:r>
            <a:r>
              <a:rPr lang="en-US" baseline="0" err="1"/>
              <a:t>đáp</a:t>
            </a:r>
            <a:r>
              <a:rPr lang="en-US" baseline="0"/>
              <a:t> </a:t>
            </a:r>
            <a:r>
              <a:rPr lang="en-US" baseline="0" err="1"/>
              <a:t>ứng</a:t>
            </a:r>
            <a:r>
              <a:rPr lang="en-US" baseline="0"/>
              <a:t> </a:t>
            </a:r>
            <a:r>
              <a:rPr lang="en-US" baseline="0" err="1"/>
              <a:t>lại</a:t>
            </a:r>
            <a:r>
              <a:rPr lang="en-US" baseline="0"/>
              <a:t> </a:t>
            </a:r>
            <a:r>
              <a:rPr lang="en-US" baseline="0" err="1"/>
              <a:t>tình</a:t>
            </a:r>
            <a:r>
              <a:rPr lang="en-US" baseline="0"/>
              <a:t> </a:t>
            </a:r>
            <a:r>
              <a:rPr lang="en-US" baseline="0" err="1"/>
              <a:t>trạng</a:t>
            </a:r>
            <a:r>
              <a:rPr lang="en-US" baseline="0"/>
              <a:t> </a:t>
            </a:r>
            <a:r>
              <a:rPr lang="en-US" baseline="0" err="1"/>
              <a:t>nhiễm</a:t>
            </a:r>
            <a:r>
              <a:rPr lang="en-US" baseline="0"/>
              <a:t> </a:t>
            </a:r>
            <a:r>
              <a:rPr lang="en-US" baseline="0" err="1"/>
              <a:t>khuẩn</a:t>
            </a:r>
            <a:r>
              <a:rPr lang="en-US" baseline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53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SA </a:t>
            </a:r>
            <a:r>
              <a:rPr lang="en-US" err="1"/>
              <a:t>bụng</a:t>
            </a:r>
            <a:r>
              <a:rPr lang="en-US" baseline="0"/>
              <a:t> </a:t>
            </a:r>
            <a:r>
              <a:rPr lang="en-US" baseline="0" err="1"/>
              <a:t>là</a:t>
            </a:r>
            <a:r>
              <a:rPr lang="en-US" baseline="0"/>
              <a:t> </a:t>
            </a:r>
            <a:r>
              <a:rPr lang="en-US" baseline="0" err="1"/>
              <a:t>một</a:t>
            </a:r>
            <a:r>
              <a:rPr lang="en-US" baseline="0"/>
              <a:t> XN </a:t>
            </a:r>
            <a:r>
              <a:rPr lang="en-US" baseline="0" err="1"/>
              <a:t>sẵn</a:t>
            </a:r>
            <a:r>
              <a:rPr lang="en-US" baseline="0"/>
              <a:t> </a:t>
            </a:r>
            <a:r>
              <a:rPr lang="en-US" baseline="0" err="1"/>
              <a:t>có</a:t>
            </a:r>
            <a:r>
              <a:rPr lang="en-US" baseline="0"/>
              <a:t> ở </a:t>
            </a:r>
            <a:r>
              <a:rPr lang="en-US" baseline="0" err="1"/>
              <a:t>nhiều</a:t>
            </a:r>
            <a:r>
              <a:rPr lang="en-US" baseline="0"/>
              <a:t> </a:t>
            </a:r>
            <a:r>
              <a:rPr lang="en-US" baseline="0" err="1"/>
              <a:t>cơ</a:t>
            </a:r>
            <a:r>
              <a:rPr lang="en-US" baseline="0"/>
              <a:t> </a:t>
            </a:r>
            <a:r>
              <a:rPr lang="en-US" baseline="0" err="1"/>
              <a:t>sở</a:t>
            </a:r>
            <a:r>
              <a:rPr lang="en-US" baseline="0"/>
              <a:t> y </a:t>
            </a:r>
            <a:r>
              <a:rPr lang="en-US" baseline="0" err="1"/>
              <a:t>tế</a:t>
            </a:r>
            <a:r>
              <a:rPr lang="en-US" baseline="0"/>
              <a:t>, </a:t>
            </a:r>
            <a:r>
              <a:rPr lang="en-US" baseline="0" err="1"/>
              <a:t>rẻ</a:t>
            </a:r>
            <a:r>
              <a:rPr lang="en-US" baseline="0"/>
              <a:t> </a:t>
            </a:r>
            <a:r>
              <a:rPr lang="en-US" baseline="0" err="1"/>
              <a:t>tiển</a:t>
            </a:r>
            <a:r>
              <a:rPr lang="en-US" baseline="0"/>
              <a:t>, ko </a:t>
            </a:r>
            <a:r>
              <a:rPr lang="en-US" baseline="0" err="1"/>
              <a:t>xâm</a:t>
            </a:r>
            <a:r>
              <a:rPr lang="en-US" baseline="0"/>
              <a:t> </a:t>
            </a:r>
            <a:r>
              <a:rPr lang="en-US" baseline="0" err="1"/>
              <a:t>lấn</a:t>
            </a:r>
            <a:r>
              <a:rPr lang="en-US" baseline="0"/>
              <a:t> </a:t>
            </a:r>
            <a:r>
              <a:rPr lang="en-US" baseline="0" err="1"/>
              <a:t>mà</a:t>
            </a:r>
            <a:r>
              <a:rPr lang="en-US" baseline="0"/>
              <a:t> </a:t>
            </a:r>
            <a:r>
              <a:rPr lang="en-US" baseline="0" err="1"/>
              <a:t>có</a:t>
            </a:r>
            <a:r>
              <a:rPr lang="en-US" baseline="0"/>
              <a:t> </a:t>
            </a:r>
            <a:r>
              <a:rPr lang="en-US" baseline="0" err="1"/>
              <a:t>giá</a:t>
            </a:r>
            <a:r>
              <a:rPr lang="en-US" baseline="0"/>
              <a:t> </a:t>
            </a:r>
            <a:r>
              <a:rPr lang="en-US" baseline="0" err="1"/>
              <a:t>trị</a:t>
            </a:r>
            <a:r>
              <a:rPr lang="en-US" baseline="0"/>
              <a:t> </a:t>
            </a:r>
            <a:r>
              <a:rPr lang="en-US" baseline="0" err="1"/>
              <a:t>cao</a:t>
            </a:r>
            <a:r>
              <a:rPr lang="en-US" baseline="0"/>
              <a:t>, </a:t>
            </a:r>
            <a:r>
              <a:rPr lang="en-US" baseline="0" err="1"/>
              <a:t>là</a:t>
            </a:r>
            <a:r>
              <a:rPr lang="en-US" baseline="0"/>
              <a:t> </a:t>
            </a:r>
            <a:r>
              <a:rPr lang="en-US" baseline="0" err="1"/>
              <a:t>một</a:t>
            </a:r>
            <a:r>
              <a:rPr lang="en-US" baseline="0"/>
              <a:t> </a:t>
            </a:r>
            <a:r>
              <a:rPr lang="en-US" baseline="0" err="1"/>
              <a:t>bằng</a:t>
            </a:r>
            <a:r>
              <a:rPr lang="en-US" baseline="0"/>
              <a:t> </a:t>
            </a:r>
            <a:r>
              <a:rPr lang="en-US" baseline="0" err="1"/>
              <a:t>chứng</a:t>
            </a:r>
            <a:r>
              <a:rPr lang="en-US" baseline="0"/>
              <a:t> </a:t>
            </a:r>
            <a:r>
              <a:rPr lang="en-US" baseline="0" err="1"/>
              <a:t>kết</a:t>
            </a:r>
            <a:r>
              <a:rPr lang="en-US" baseline="0"/>
              <a:t> </a:t>
            </a:r>
            <a:r>
              <a:rPr lang="en-US" baseline="0" err="1"/>
              <a:t>hợp</a:t>
            </a:r>
            <a:r>
              <a:rPr lang="en-US" baseline="0"/>
              <a:t> </a:t>
            </a:r>
            <a:r>
              <a:rPr lang="en-US" baseline="0" err="1"/>
              <a:t>lâm</a:t>
            </a:r>
            <a:r>
              <a:rPr lang="en-US" baseline="0"/>
              <a:t> </a:t>
            </a:r>
            <a:r>
              <a:rPr lang="en-US" baseline="0" err="1"/>
              <a:t>sàng</a:t>
            </a:r>
            <a:r>
              <a:rPr lang="en-US" baseline="0"/>
              <a:t> </a:t>
            </a:r>
            <a:r>
              <a:rPr lang="en-US" baseline="0" err="1"/>
              <a:t>góp</a:t>
            </a:r>
            <a:r>
              <a:rPr lang="en-US" baseline="0"/>
              <a:t> </a:t>
            </a:r>
            <a:r>
              <a:rPr lang="en-US" baseline="0" err="1"/>
              <a:t>phần</a:t>
            </a:r>
            <a:r>
              <a:rPr lang="en-US" baseline="0"/>
              <a:t> </a:t>
            </a:r>
            <a:r>
              <a:rPr lang="en-US" baseline="0" err="1"/>
              <a:t>đưa</a:t>
            </a:r>
            <a:r>
              <a:rPr lang="en-US" baseline="0"/>
              <a:t> </a:t>
            </a:r>
            <a:r>
              <a:rPr lang="en-US" baseline="0" err="1"/>
              <a:t>ra</a:t>
            </a:r>
            <a:r>
              <a:rPr lang="en-US" baseline="0"/>
              <a:t> </a:t>
            </a:r>
            <a:r>
              <a:rPr lang="en-US" baseline="0" err="1"/>
              <a:t>chẩn</a:t>
            </a:r>
            <a:r>
              <a:rPr lang="en-US" baseline="0"/>
              <a:t> </a:t>
            </a:r>
            <a:r>
              <a:rPr lang="en-US" baseline="0" err="1"/>
              <a:t>đoán</a:t>
            </a:r>
            <a:r>
              <a:rPr lang="en-US" baseline="0"/>
              <a:t> </a:t>
            </a:r>
            <a:r>
              <a:rPr lang="en-US" baseline="0" err="1"/>
              <a:t>chính</a:t>
            </a:r>
            <a:r>
              <a:rPr lang="en-US" baseline="0"/>
              <a:t> </a:t>
            </a:r>
            <a:r>
              <a:rPr lang="en-US" baseline="0" err="1"/>
              <a:t>xác</a:t>
            </a:r>
            <a:r>
              <a:rPr lang="en-US" baseline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err="1"/>
              <a:t>Nhược</a:t>
            </a:r>
            <a:r>
              <a:rPr lang="en-US" baseline="0"/>
              <a:t> </a:t>
            </a:r>
            <a:r>
              <a:rPr lang="en-US" baseline="0" err="1"/>
              <a:t>điểm</a:t>
            </a:r>
            <a:r>
              <a:rPr lang="en-US" baseline="0"/>
              <a:t>: </a:t>
            </a:r>
            <a:r>
              <a:rPr lang="en-US" baseline="0" err="1"/>
              <a:t>phụ</a:t>
            </a:r>
            <a:r>
              <a:rPr lang="en-US" baseline="0"/>
              <a:t> </a:t>
            </a:r>
            <a:r>
              <a:rPr lang="en-US" baseline="0" err="1"/>
              <a:t>thuộc</a:t>
            </a:r>
            <a:r>
              <a:rPr lang="en-US" baseline="0"/>
              <a:t> ng </a:t>
            </a:r>
            <a:r>
              <a:rPr lang="en-US" baseline="0" err="1"/>
              <a:t>đọc</a:t>
            </a:r>
            <a:r>
              <a:rPr lang="en-US" baseline="0"/>
              <a:t>, </a:t>
            </a:r>
            <a:r>
              <a:rPr lang="en-US" baseline="0" err="1"/>
              <a:t>khó</a:t>
            </a:r>
            <a:r>
              <a:rPr lang="en-US" baseline="0"/>
              <a:t> </a:t>
            </a:r>
            <a:r>
              <a:rPr lang="en-US" baseline="0" err="1"/>
              <a:t>khăn</a:t>
            </a:r>
            <a:r>
              <a:rPr lang="en-US" baseline="0"/>
              <a:t> ở BN </a:t>
            </a:r>
            <a:r>
              <a:rPr lang="en-US" baseline="0" err="1"/>
              <a:t>béo</a:t>
            </a:r>
            <a:r>
              <a:rPr lang="en-US" baseline="0"/>
              <a:t> </a:t>
            </a:r>
            <a:r>
              <a:rPr lang="en-US" baseline="0" err="1"/>
              <a:t>phì</a:t>
            </a:r>
            <a:r>
              <a:rPr lang="en-US" baseline="0"/>
              <a:t>, </a:t>
            </a:r>
            <a:r>
              <a:rPr lang="en-US" baseline="0" err="1"/>
              <a:t>đến</a:t>
            </a:r>
            <a:r>
              <a:rPr lang="en-US" baseline="0"/>
              <a:t> </a:t>
            </a:r>
            <a:r>
              <a:rPr lang="en-US" baseline="0" err="1"/>
              <a:t>trễ</a:t>
            </a:r>
            <a:r>
              <a:rPr lang="en-US" baseline="0"/>
              <a:t> </a:t>
            </a:r>
            <a:r>
              <a:rPr lang="en-US" baseline="0" err="1"/>
              <a:t>gây</a:t>
            </a:r>
            <a:r>
              <a:rPr lang="en-US" baseline="0"/>
              <a:t> </a:t>
            </a:r>
            <a:r>
              <a:rPr lang="en-US" baseline="0" err="1"/>
              <a:t>liệt</a:t>
            </a:r>
            <a:r>
              <a:rPr lang="en-US" baseline="0"/>
              <a:t> </a:t>
            </a:r>
            <a:r>
              <a:rPr lang="en-US" baseline="0" err="1"/>
              <a:t>ruột</a:t>
            </a:r>
            <a:r>
              <a:rPr lang="en-US" baseline="0"/>
              <a:t> </a:t>
            </a:r>
            <a:r>
              <a:rPr lang="en-US" baseline="0" err="1"/>
              <a:t>gây</a:t>
            </a:r>
            <a:r>
              <a:rPr lang="en-US" baseline="0"/>
              <a:t> </a:t>
            </a:r>
            <a:r>
              <a:rPr lang="en-US" baseline="0" err="1"/>
              <a:t>chướng</a:t>
            </a:r>
            <a:r>
              <a:rPr lang="en-US" baseline="0"/>
              <a:t> </a:t>
            </a:r>
            <a:r>
              <a:rPr lang="en-US" baseline="0" err="1"/>
              <a:t>hơi</a:t>
            </a:r>
            <a:r>
              <a:rPr lang="en-US" baseline="0"/>
              <a:t> </a:t>
            </a:r>
            <a:r>
              <a:rPr lang="en-US" baseline="0" err="1"/>
              <a:t>bụng</a:t>
            </a:r>
            <a:r>
              <a:rPr lang="en-US" baseline="0"/>
              <a:t> </a:t>
            </a:r>
            <a:r>
              <a:rPr lang="en-US" baseline="0" err="1"/>
              <a:t>nhiều</a:t>
            </a:r>
            <a:endParaRPr lang="en-US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err="1"/>
              <a:t>Nên</a:t>
            </a:r>
            <a:r>
              <a:rPr lang="en-US" baseline="0"/>
              <a:t> </a:t>
            </a:r>
            <a:r>
              <a:rPr lang="en-US" baseline="0" err="1"/>
              <a:t>ưu</a:t>
            </a:r>
            <a:r>
              <a:rPr lang="en-US" baseline="0"/>
              <a:t> </a:t>
            </a:r>
            <a:r>
              <a:rPr lang="en-US" baseline="0" err="1"/>
              <a:t>tiên</a:t>
            </a:r>
            <a:r>
              <a:rPr lang="en-US" baseline="0"/>
              <a:t> </a:t>
            </a:r>
            <a:r>
              <a:rPr lang="en-US" baseline="0" err="1"/>
              <a:t>dùng</a:t>
            </a:r>
            <a:r>
              <a:rPr lang="en-US" baseline="0"/>
              <a:t> ở </a:t>
            </a:r>
            <a:r>
              <a:rPr lang="en-US" baseline="0" err="1"/>
              <a:t>trẻ</a:t>
            </a:r>
            <a:r>
              <a:rPr lang="en-US" baseline="0"/>
              <a:t> </a:t>
            </a:r>
            <a:r>
              <a:rPr lang="en-US" baseline="0" err="1"/>
              <a:t>em</a:t>
            </a:r>
            <a:r>
              <a:rPr lang="en-US" baseline="0"/>
              <a:t>, </a:t>
            </a:r>
            <a:r>
              <a:rPr lang="en-US" baseline="0" err="1"/>
              <a:t>phụ</a:t>
            </a:r>
            <a:r>
              <a:rPr lang="en-US" baseline="0"/>
              <a:t> </a:t>
            </a:r>
            <a:r>
              <a:rPr lang="en-US" baseline="0" err="1"/>
              <a:t>nữa</a:t>
            </a:r>
            <a:r>
              <a:rPr lang="en-US" baseline="0"/>
              <a:t> </a:t>
            </a:r>
            <a:r>
              <a:rPr lang="en-US" baseline="0" err="1"/>
              <a:t>mang</a:t>
            </a:r>
            <a:r>
              <a:rPr lang="en-US" baseline="0"/>
              <a:t> </a:t>
            </a:r>
            <a:r>
              <a:rPr lang="en-US" baseline="0" err="1"/>
              <a:t>thai</a:t>
            </a:r>
            <a:endParaRPr lang="en-US" baseline="0">
              <a:cs typeface="Calibri"/>
            </a:endParaRPr>
          </a:p>
          <a:p>
            <a:r>
              <a:rPr lang="en-US" err="1">
                <a:cs typeface="Calibri"/>
              </a:rPr>
              <a:t>Nhạy</a:t>
            </a:r>
            <a:r>
              <a:rPr lang="en-US">
                <a:cs typeface="Calibri"/>
              </a:rPr>
              <a:t> 83%, </a:t>
            </a:r>
            <a:r>
              <a:rPr lang="en-US" err="1">
                <a:cs typeface="Calibri"/>
              </a:rPr>
              <a:t>đh</a:t>
            </a:r>
            <a:r>
              <a:rPr lang="en-US">
                <a:cs typeface="Calibri"/>
              </a:rPr>
              <a:t> 93%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59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giảm</a:t>
            </a:r>
            <a:r>
              <a:rPr lang="en-US"/>
              <a:t> </a:t>
            </a:r>
            <a:r>
              <a:rPr lang="en-US" err="1"/>
              <a:t>tỷ</a:t>
            </a:r>
            <a:r>
              <a:rPr lang="en-US"/>
              <a:t> </a:t>
            </a:r>
            <a:r>
              <a:rPr lang="en-US" err="1"/>
              <a:t>lệ</a:t>
            </a:r>
            <a:r>
              <a:rPr lang="en-US"/>
              <a:t> </a:t>
            </a:r>
            <a:r>
              <a:rPr lang="en-US" err="1"/>
              <a:t>mổ</a:t>
            </a:r>
            <a:r>
              <a:rPr lang="en-US"/>
              <a:t> </a:t>
            </a:r>
            <a:r>
              <a:rPr lang="en-US" err="1"/>
              <a:t>trễ</a:t>
            </a:r>
            <a:r>
              <a:rPr lang="en-US"/>
              <a:t> (14% so </a:t>
            </a:r>
            <a:r>
              <a:rPr lang="en-US" err="1"/>
              <a:t>với</a:t>
            </a:r>
            <a:r>
              <a:rPr lang="en-US" baseline="0"/>
              <a:t> 22%)</a:t>
            </a:r>
            <a:r>
              <a:rPr lang="en-US"/>
              <a:t>, </a:t>
            </a:r>
            <a:r>
              <a:rPr lang="en-US" err="1"/>
              <a:t>giảm</a:t>
            </a:r>
            <a:r>
              <a:rPr lang="en-US"/>
              <a:t> </a:t>
            </a:r>
            <a:r>
              <a:rPr lang="en-US" err="1"/>
              <a:t>tỷ</a:t>
            </a:r>
            <a:r>
              <a:rPr lang="en-US"/>
              <a:t> </a:t>
            </a:r>
            <a:r>
              <a:rPr lang="en-US" err="1"/>
              <a:t>lệ</a:t>
            </a:r>
            <a:r>
              <a:rPr lang="en-US"/>
              <a:t> </a:t>
            </a:r>
            <a:r>
              <a:rPr lang="en-US" err="1"/>
              <a:t>mổ</a:t>
            </a:r>
            <a:r>
              <a:rPr lang="en-US"/>
              <a:t> </a:t>
            </a:r>
            <a:r>
              <a:rPr lang="en-US" err="1"/>
              <a:t>lầm</a:t>
            </a:r>
            <a:r>
              <a:rPr lang="en-US" baseline="0"/>
              <a:t> (1,4%-7% so </a:t>
            </a:r>
            <a:r>
              <a:rPr lang="en-US" baseline="0" err="1"/>
              <a:t>với</a:t>
            </a:r>
            <a:r>
              <a:rPr lang="en-US" baseline="0"/>
              <a:t> 20%)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Nhược</a:t>
            </a:r>
            <a:r>
              <a:rPr lang="en-US"/>
              <a:t>= </a:t>
            </a:r>
            <a:r>
              <a:rPr lang="en-US" err="1"/>
              <a:t>tia</a:t>
            </a:r>
            <a:r>
              <a:rPr lang="en-US"/>
              <a:t> </a:t>
            </a:r>
            <a:r>
              <a:rPr lang="en-US" err="1"/>
              <a:t>xạ</a:t>
            </a:r>
            <a:r>
              <a:rPr lang="en-US"/>
              <a:t>: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thai</a:t>
            </a:r>
            <a:r>
              <a:rPr lang="en-US"/>
              <a:t>, </a:t>
            </a:r>
            <a:r>
              <a:rPr lang="en-US" err="1"/>
              <a:t>trẻ</a:t>
            </a:r>
            <a:r>
              <a:rPr lang="en-US"/>
              <a:t> </a:t>
            </a:r>
            <a:r>
              <a:rPr lang="en-US" err="1"/>
              <a:t>nhỏ</a:t>
            </a:r>
            <a:r>
              <a:rPr lang="en-US"/>
              <a:t>, </a:t>
            </a:r>
            <a:r>
              <a:rPr lang="en-US" err="1"/>
              <a:t>suy</a:t>
            </a:r>
            <a:r>
              <a:rPr lang="en-US"/>
              <a:t> </a:t>
            </a:r>
            <a:r>
              <a:rPr lang="en-US" err="1"/>
              <a:t>nhận</a:t>
            </a:r>
            <a:r>
              <a:rPr lang="en-US"/>
              <a:t>, </a:t>
            </a:r>
            <a:r>
              <a:rPr lang="en-US" err="1"/>
              <a:t>dị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cản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 baseline="0" err="1"/>
              <a:t>g</a:t>
            </a:r>
            <a:endParaRPr lang="en-US" baseline="0">
              <a:cs typeface="Calibri"/>
            </a:endParaRPr>
          </a:p>
          <a:p>
            <a:pPr>
              <a:defRPr/>
            </a:pPr>
            <a:r>
              <a:rPr lang="en-US" err="1">
                <a:cs typeface="Calibri"/>
              </a:rPr>
              <a:t>Nhạy</a:t>
            </a:r>
            <a:r>
              <a:rPr lang="en-US">
                <a:cs typeface="Calibri"/>
              </a:rPr>
              <a:t> 91-94%, </a:t>
            </a:r>
            <a:r>
              <a:rPr lang="en-US" err="1">
                <a:cs typeface="Calibri"/>
              </a:rPr>
              <a:t>đh</a:t>
            </a:r>
            <a:r>
              <a:rPr lang="en-US">
                <a:cs typeface="Calibri"/>
              </a:rPr>
              <a:t> 94-95%</a:t>
            </a:r>
          </a:p>
          <a:p>
            <a:pPr>
              <a:defRPr/>
            </a:pPr>
            <a:r>
              <a:rPr lang="en-US" err="1">
                <a:cs typeface="Calibri"/>
              </a:rPr>
              <a:t>Hội</a:t>
            </a:r>
            <a:r>
              <a:rPr lang="en-US">
                <a:cs typeface="Calibri"/>
              </a:rPr>
              <a:t> phẫu thuật cấp </a:t>
            </a:r>
            <a:r>
              <a:rPr lang="en-US" err="1">
                <a:cs typeface="Calibri"/>
              </a:rPr>
              <a:t>cứu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thế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giới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89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Cộng</a:t>
            </a:r>
            <a:r>
              <a:rPr lang="en-US"/>
              <a:t> </a:t>
            </a:r>
            <a:r>
              <a:rPr lang="en-US" err="1"/>
              <a:t>hưởng</a:t>
            </a:r>
            <a:r>
              <a:rPr lang="en-US" baseline="0"/>
              <a:t> </a:t>
            </a:r>
            <a:r>
              <a:rPr lang="en-US" baseline="0" err="1"/>
              <a:t>từ</a:t>
            </a:r>
            <a:r>
              <a:rPr lang="en-US" baseline="0"/>
              <a:t>: </a:t>
            </a:r>
            <a:r>
              <a:rPr lang="en-US" baseline="0" err="1"/>
              <a:t>độ</a:t>
            </a:r>
            <a:r>
              <a:rPr lang="en-US" baseline="0"/>
              <a:t> </a:t>
            </a:r>
            <a:r>
              <a:rPr lang="en-US" baseline="0" err="1"/>
              <a:t>nhạy</a:t>
            </a:r>
            <a:r>
              <a:rPr lang="en-US" baseline="0"/>
              <a:t> </a:t>
            </a:r>
            <a:r>
              <a:rPr lang="en-US" baseline="0" err="1"/>
              <a:t>và</a:t>
            </a:r>
            <a:r>
              <a:rPr lang="en-US" baseline="0"/>
              <a:t> </a:t>
            </a:r>
            <a:r>
              <a:rPr lang="en-US" baseline="0" err="1"/>
              <a:t>đặc</a:t>
            </a:r>
            <a:r>
              <a:rPr lang="en-US" baseline="0"/>
              <a:t> </a:t>
            </a:r>
            <a:r>
              <a:rPr lang="en-US" baseline="0" err="1"/>
              <a:t>hiệu</a:t>
            </a:r>
            <a:r>
              <a:rPr lang="en-US" baseline="0"/>
              <a:t> </a:t>
            </a:r>
            <a:r>
              <a:rPr lang="en-US" baseline="0" err="1"/>
              <a:t>cao</a:t>
            </a:r>
            <a:r>
              <a:rPr lang="en-US" baseline="0"/>
              <a:t> </a:t>
            </a:r>
            <a:r>
              <a:rPr lang="en-US" baseline="0" err="1"/>
              <a:t>trong</a:t>
            </a:r>
            <a:r>
              <a:rPr lang="en-US" baseline="0"/>
              <a:t> </a:t>
            </a:r>
            <a:r>
              <a:rPr lang="en-US" baseline="0" err="1"/>
              <a:t>chẩn</a:t>
            </a:r>
            <a:r>
              <a:rPr lang="en-US" baseline="0"/>
              <a:t> </a:t>
            </a:r>
            <a:r>
              <a:rPr lang="en-US" baseline="0" err="1"/>
              <a:t>đoán</a:t>
            </a:r>
            <a:r>
              <a:rPr lang="en-US" baseline="0"/>
              <a:t> </a:t>
            </a:r>
            <a:r>
              <a:rPr lang="en-US" baseline="0" err="1"/>
              <a:t>viêm</a:t>
            </a:r>
            <a:r>
              <a:rPr lang="en-US" baseline="0"/>
              <a:t> RT, </a:t>
            </a:r>
            <a:r>
              <a:rPr lang="en-US" baseline="0" err="1"/>
              <a:t>tuy</a:t>
            </a:r>
            <a:r>
              <a:rPr lang="en-US" baseline="0"/>
              <a:t> </a:t>
            </a:r>
            <a:r>
              <a:rPr lang="en-US" baseline="0" err="1"/>
              <a:t>nhiên</a:t>
            </a:r>
            <a:r>
              <a:rPr lang="en-US" baseline="0"/>
              <a:t> ko </a:t>
            </a:r>
            <a:r>
              <a:rPr lang="en-US" baseline="0" err="1"/>
              <a:t>có</a:t>
            </a:r>
            <a:r>
              <a:rPr lang="en-US" baseline="0"/>
              <a:t> </a:t>
            </a:r>
            <a:r>
              <a:rPr lang="en-US" baseline="0" err="1"/>
              <a:t>sẵn</a:t>
            </a:r>
            <a:r>
              <a:rPr lang="en-US" baseline="0"/>
              <a:t> ở </a:t>
            </a:r>
            <a:r>
              <a:rPr lang="en-US" baseline="0" err="1"/>
              <a:t>nhiều</a:t>
            </a:r>
            <a:r>
              <a:rPr lang="en-US" baseline="0"/>
              <a:t> </a:t>
            </a:r>
            <a:r>
              <a:rPr lang="en-US" baseline="0" err="1"/>
              <a:t>cơ</a:t>
            </a:r>
            <a:r>
              <a:rPr lang="en-US" baseline="0"/>
              <a:t> </a:t>
            </a:r>
            <a:r>
              <a:rPr lang="en-US" baseline="0" err="1"/>
              <a:t>sở</a:t>
            </a:r>
            <a:r>
              <a:rPr lang="en-US" baseline="0"/>
              <a:t> y </a:t>
            </a:r>
            <a:r>
              <a:rPr lang="en-US" baseline="0" err="1"/>
              <a:t>tế</a:t>
            </a:r>
            <a:r>
              <a:rPr lang="en-US" baseline="0"/>
              <a:t>, </a:t>
            </a:r>
            <a:r>
              <a:rPr lang="en-US" baseline="0" err="1"/>
              <a:t>tốn</a:t>
            </a:r>
            <a:r>
              <a:rPr lang="en-US" baseline="0"/>
              <a:t> </a:t>
            </a:r>
            <a:r>
              <a:rPr lang="en-US" baseline="0" err="1"/>
              <a:t>nhìu</a:t>
            </a:r>
            <a:r>
              <a:rPr lang="en-US" baseline="0"/>
              <a:t> </a:t>
            </a:r>
            <a:r>
              <a:rPr lang="en-US" baseline="0" err="1"/>
              <a:t>tgian</a:t>
            </a:r>
            <a:r>
              <a:rPr lang="en-US" baseline="0"/>
              <a:t> </a:t>
            </a:r>
            <a:r>
              <a:rPr lang="en-US" baseline="0" err="1"/>
              <a:t>chụp</a:t>
            </a:r>
            <a:r>
              <a:rPr lang="en-US" baseline="0"/>
              <a:t>, </a:t>
            </a:r>
            <a:r>
              <a:rPr lang="en-US" baseline="0" err="1"/>
              <a:t>cần</a:t>
            </a:r>
            <a:r>
              <a:rPr lang="en-US" baseline="0"/>
              <a:t> </a:t>
            </a:r>
            <a:r>
              <a:rPr lang="en-US" baseline="0" err="1"/>
              <a:t>chuyên</a:t>
            </a:r>
            <a:r>
              <a:rPr lang="en-US" baseline="0"/>
              <a:t> </a:t>
            </a:r>
            <a:r>
              <a:rPr lang="en-US" baseline="0" err="1"/>
              <a:t>gia</a:t>
            </a:r>
            <a:r>
              <a:rPr lang="en-US" baseline="0"/>
              <a:t> </a:t>
            </a:r>
            <a:r>
              <a:rPr lang="en-US" baseline="0" err="1"/>
              <a:t>đọc</a:t>
            </a:r>
            <a:r>
              <a:rPr lang="en-US" baseline="0"/>
              <a:t> </a:t>
            </a:r>
            <a:r>
              <a:rPr lang="en-US" baseline="0" err="1"/>
              <a:t>kq</a:t>
            </a:r>
            <a:r>
              <a:rPr lang="en-US" baseline="0"/>
              <a:t>, </a:t>
            </a:r>
            <a:r>
              <a:rPr lang="en-US" baseline="0" err="1"/>
              <a:t>và</a:t>
            </a:r>
            <a:r>
              <a:rPr lang="en-US" baseline="0"/>
              <a:t> </a:t>
            </a:r>
            <a:r>
              <a:rPr lang="en-US" baseline="0" err="1"/>
              <a:t>đắt</a:t>
            </a:r>
            <a:r>
              <a:rPr lang="en-US" baseline="0"/>
              <a:t> </a:t>
            </a:r>
            <a:r>
              <a:rPr lang="en-US" baseline="0" err="1"/>
              <a:t>tiền</a:t>
            </a:r>
            <a:r>
              <a:rPr lang="en-US" baseline="0"/>
              <a:t>. </a:t>
            </a:r>
            <a:r>
              <a:rPr lang="en-US" baseline="0" err="1"/>
              <a:t>Nên</a:t>
            </a:r>
            <a:r>
              <a:rPr lang="en-US" baseline="0"/>
              <a:t> </a:t>
            </a:r>
            <a:r>
              <a:rPr lang="en-US" baseline="0" err="1"/>
              <a:t>dùng</a:t>
            </a:r>
            <a:r>
              <a:rPr lang="en-US" baseline="0"/>
              <a:t> ở </a:t>
            </a:r>
            <a:r>
              <a:rPr lang="en-US" baseline="0" err="1"/>
              <a:t>những</a:t>
            </a:r>
            <a:r>
              <a:rPr lang="en-US" baseline="0"/>
              <a:t> TH VRT </a:t>
            </a:r>
            <a:r>
              <a:rPr lang="en-US" baseline="0" err="1"/>
              <a:t>khó</a:t>
            </a:r>
            <a:r>
              <a:rPr lang="en-US" baseline="0"/>
              <a:t> </a:t>
            </a:r>
            <a:r>
              <a:rPr lang="en-US" baseline="0" err="1"/>
              <a:t>chẩn</a:t>
            </a:r>
            <a:r>
              <a:rPr lang="en-US" baseline="0"/>
              <a:t> </a:t>
            </a:r>
            <a:r>
              <a:rPr lang="en-US" baseline="0" err="1"/>
              <a:t>đoán</a:t>
            </a:r>
            <a:r>
              <a:rPr lang="en-US" baseline="0"/>
              <a:t> ở </a:t>
            </a:r>
            <a:r>
              <a:rPr lang="en-US" baseline="0" err="1"/>
              <a:t>bệnh</a:t>
            </a:r>
            <a:r>
              <a:rPr lang="en-US" baseline="0"/>
              <a:t> </a:t>
            </a:r>
            <a:r>
              <a:rPr lang="en-US" baseline="0" err="1"/>
              <a:t>nhi</a:t>
            </a:r>
            <a:r>
              <a:rPr lang="en-US" baseline="0"/>
              <a:t>, </a:t>
            </a:r>
            <a:r>
              <a:rPr lang="en-US" baseline="0" err="1"/>
              <a:t>phụ</a:t>
            </a:r>
            <a:r>
              <a:rPr lang="en-US" baseline="0"/>
              <a:t> </a:t>
            </a:r>
            <a:r>
              <a:rPr lang="en-US" baseline="0" err="1"/>
              <a:t>nữ</a:t>
            </a:r>
            <a:r>
              <a:rPr lang="en-US" baseline="0"/>
              <a:t> </a:t>
            </a:r>
            <a:r>
              <a:rPr lang="en-US" baseline="0" err="1"/>
              <a:t>có</a:t>
            </a:r>
            <a:r>
              <a:rPr lang="en-US" baseline="0"/>
              <a:t> </a:t>
            </a:r>
            <a:r>
              <a:rPr lang="en-US" baseline="0" err="1"/>
              <a:t>thai</a:t>
            </a:r>
            <a:r>
              <a:rPr lang="en-US" baseline="0"/>
              <a:t>, BN </a:t>
            </a:r>
            <a:r>
              <a:rPr lang="en-US" baseline="0" err="1"/>
              <a:t>có</a:t>
            </a:r>
            <a:r>
              <a:rPr lang="en-US" baseline="0"/>
              <a:t> </a:t>
            </a:r>
            <a:r>
              <a:rPr lang="en-US" baseline="0" err="1"/>
              <a:t>chống</a:t>
            </a:r>
            <a:r>
              <a:rPr lang="en-US" baseline="0"/>
              <a:t> </a:t>
            </a:r>
            <a:r>
              <a:rPr lang="en-US" baseline="0" err="1"/>
              <a:t>chỉ</a:t>
            </a:r>
            <a:r>
              <a:rPr lang="en-US" baseline="0"/>
              <a:t> </a:t>
            </a:r>
            <a:r>
              <a:rPr lang="en-US" baseline="0" err="1"/>
              <a:t>định</a:t>
            </a:r>
            <a:r>
              <a:rPr lang="en-US" baseline="0"/>
              <a:t> </a:t>
            </a:r>
            <a:r>
              <a:rPr lang="en-US" baseline="0" err="1"/>
              <a:t>chụp</a:t>
            </a:r>
            <a:r>
              <a:rPr lang="en-US" baseline="0"/>
              <a:t> </a:t>
            </a:r>
            <a:r>
              <a:rPr lang="en-US" baseline="0" err="1"/>
              <a:t>Ctscan</a:t>
            </a:r>
            <a:r>
              <a:rPr lang="en-US" baseline="0"/>
              <a:t> </a:t>
            </a:r>
            <a:r>
              <a:rPr lang="en-US" baseline="0" err="1"/>
              <a:t>bụng</a:t>
            </a:r>
            <a:r>
              <a:rPr lang="en-US" baseline="0"/>
              <a:t>.</a:t>
            </a:r>
            <a:r>
              <a:rPr lang="en-US"/>
              <a:t> </a:t>
            </a:r>
          </a:p>
          <a:p>
            <a:r>
              <a:rPr lang="en-US" err="1">
                <a:cs typeface="Calibri"/>
              </a:rPr>
              <a:t>Nhạy</a:t>
            </a:r>
            <a:r>
              <a:rPr lang="en-US">
                <a:cs typeface="Calibri"/>
              </a:rPr>
              <a:t> 97-100%, </a:t>
            </a:r>
            <a:r>
              <a:rPr lang="en-US" err="1">
                <a:cs typeface="Calibri"/>
              </a:rPr>
              <a:t>đh</a:t>
            </a:r>
            <a:r>
              <a:rPr lang="en-US">
                <a:cs typeface="Calibri"/>
              </a:rPr>
              <a:t> 95-99%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28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Trch</a:t>
            </a:r>
            <a:r>
              <a:rPr lang="en-US" baseline="0"/>
              <a:t> </a:t>
            </a:r>
            <a:r>
              <a:rPr lang="en-US" baseline="0" err="1"/>
              <a:t>và</a:t>
            </a:r>
            <a:r>
              <a:rPr lang="en-US" baseline="0"/>
              <a:t> </a:t>
            </a:r>
            <a:r>
              <a:rPr lang="en-US" baseline="0" err="1"/>
              <a:t>dấu</a:t>
            </a:r>
            <a:r>
              <a:rPr lang="en-US" baseline="0"/>
              <a:t> </a:t>
            </a:r>
            <a:r>
              <a:rPr lang="en-US" baseline="0" err="1"/>
              <a:t>hiệu</a:t>
            </a:r>
            <a:r>
              <a:rPr lang="en-US" baseline="0"/>
              <a:t> </a:t>
            </a:r>
            <a:r>
              <a:rPr lang="en-US" baseline="0" err="1"/>
              <a:t>ls</a:t>
            </a:r>
            <a:r>
              <a:rPr lang="en-US" baseline="0"/>
              <a:t> </a:t>
            </a:r>
            <a:r>
              <a:rPr lang="en-US" baseline="0" err="1"/>
              <a:t>điển</a:t>
            </a:r>
            <a:r>
              <a:rPr lang="en-US" baseline="0"/>
              <a:t> </a:t>
            </a:r>
            <a:r>
              <a:rPr lang="en-US" baseline="0" err="1"/>
              <a:t>hình</a:t>
            </a:r>
            <a:r>
              <a:rPr lang="en-US" baseline="0"/>
              <a:t> </a:t>
            </a:r>
            <a:r>
              <a:rPr lang="en-US" baseline="0" err="1"/>
              <a:t>cho</a:t>
            </a:r>
            <a:r>
              <a:rPr lang="en-US" baseline="0"/>
              <a:t> VRT </a:t>
            </a:r>
            <a:r>
              <a:rPr lang="en-US" baseline="0" err="1"/>
              <a:t>chỉ</a:t>
            </a:r>
            <a:r>
              <a:rPr lang="en-US" baseline="0"/>
              <a:t> </a:t>
            </a:r>
            <a:r>
              <a:rPr lang="en-US" baseline="0" err="1"/>
              <a:t>có</a:t>
            </a:r>
            <a:r>
              <a:rPr lang="en-US" baseline="0"/>
              <a:t> ở </a:t>
            </a:r>
            <a:r>
              <a:rPr lang="en-US" baseline="0" err="1"/>
              <a:t>khảng</a:t>
            </a:r>
            <a:r>
              <a:rPr lang="en-US" baseline="0"/>
              <a:t> 60-70%, do </a:t>
            </a:r>
            <a:r>
              <a:rPr lang="en-US" baseline="0" err="1"/>
              <a:t>đó</a:t>
            </a:r>
            <a:r>
              <a:rPr lang="en-US" baseline="0"/>
              <a:t> </a:t>
            </a:r>
            <a:r>
              <a:rPr lang="en-US" baseline="0" err="1"/>
              <a:t>các</a:t>
            </a:r>
            <a:r>
              <a:rPr lang="en-US" baseline="0"/>
              <a:t> </a:t>
            </a:r>
            <a:r>
              <a:rPr lang="en-US" baseline="0" err="1"/>
              <a:t>bảng</a:t>
            </a:r>
            <a:r>
              <a:rPr lang="en-US" baseline="0"/>
              <a:t> </a:t>
            </a:r>
            <a:r>
              <a:rPr lang="en-US" baseline="0" err="1"/>
              <a:t>điểm</a:t>
            </a:r>
            <a:r>
              <a:rPr lang="en-US" baseline="0"/>
              <a:t> </a:t>
            </a:r>
            <a:r>
              <a:rPr lang="en-US" baseline="0" err="1"/>
              <a:t>đx</a:t>
            </a:r>
            <a:r>
              <a:rPr lang="en-US" baseline="0"/>
              <a:t> </a:t>
            </a:r>
            <a:r>
              <a:rPr lang="en-US" baseline="0" err="1"/>
              <a:t>tạo</a:t>
            </a:r>
            <a:r>
              <a:rPr lang="en-US" baseline="0"/>
              <a:t> </a:t>
            </a:r>
            <a:r>
              <a:rPr lang="en-US" baseline="0" err="1"/>
              <a:t>ra</a:t>
            </a:r>
            <a:r>
              <a:rPr lang="en-US" baseline="0"/>
              <a:t> </a:t>
            </a:r>
            <a:r>
              <a:rPr lang="en-US" baseline="0" err="1"/>
              <a:t>với</a:t>
            </a:r>
            <a:r>
              <a:rPr lang="en-US" baseline="0"/>
              <a:t> </a:t>
            </a:r>
            <a:r>
              <a:rPr lang="en-US" baseline="0" err="1"/>
              <a:t>mong</a:t>
            </a:r>
            <a:r>
              <a:rPr lang="en-US" baseline="0"/>
              <a:t> </a:t>
            </a:r>
            <a:r>
              <a:rPr lang="en-US" baseline="0" err="1"/>
              <a:t>muốn</a:t>
            </a:r>
            <a:r>
              <a:rPr lang="en-US" baseline="0"/>
              <a:t> </a:t>
            </a:r>
            <a:r>
              <a:rPr lang="en-US" baseline="0" err="1"/>
              <a:t>hạn</a:t>
            </a:r>
            <a:r>
              <a:rPr lang="en-US" baseline="0"/>
              <a:t> </a:t>
            </a:r>
            <a:r>
              <a:rPr lang="en-US" baseline="0" err="1"/>
              <a:t>chế</a:t>
            </a:r>
            <a:r>
              <a:rPr lang="en-US" baseline="0"/>
              <a:t> </a:t>
            </a:r>
            <a:r>
              <a:rPr lang="en-US" baseline="0" err="1"/>
              <a:t>sai</a:t>
            </a:r>
            <a:r>
              <a:rPr lang="en-US" baseline="0"/>
              <a:t> </a:t>
            </a:r>
            <a:r>
              <a:rPr lang="en-US" baseline="0" err="1"/>
              <a:t>sốt</a:t>
            </a:r>
            <a:r>
              <a:rPr lang="en-US" baseline="0"/>
              <a:t> </a:t>
            </a:r>
            <a:r>
              <a:rPr lang="en-US" baseline="0" err="1"/>
              <a:t>và</a:t>
            </a:r>
            <a:r>
              <a:rPr lang="en-US" baseline="0"/>
              <a:t> </a:t>
            </a:r>
            <a:r>
              <a:rPr lang="en-US" baseline="0" err="1"/>
              <a:t>đạt</a:t>
            </a:r>
            <a:r>
              <a:rPr lang="en-US" baseline="0"/>
              <a:t> </a:t>
            </a:r>
            <a:r>
              <a:rPr lang="en-US" baseline="0" err="1"/>
              <a:t>hiệu</a:t>
            </a:r>
            <a:r>
              <a:rPr lang="en-US" baseline="0"/>
              <a:t> </a:t>
            </a:r>
            <a:r>
              <a:rPr lang="en-US" baseline="0" err="1"/>
              <a:t>quả</a:t>
            </a:r>
            <a:r>
              <a:rPr lang="en-US" baseline="0"/>
              <a:t> CĐ VRT </a:t>
            </a:r>
            <a:r>
              <a:rPr lang="en-US" baseline="0" err="1"/>
              <a:t>cao</a:t>
            </a:r>
            <a:r>
              <a:rPr lang="en-US" baseline="0"/>
              <a:t> </a:t>
            </a:r>
            <a:r>
              <a:rPr lang="en-US" baseline="0" err="1"/>
              <a:t>hơn</a:t>
            </a:r>
            <a:r>
              <a:rPr lang="en-US" baseline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21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baseline="0"/>
              <a:t>Thang </a:t>
            </a:r>
            <a:r>
              <a:rPr lang="en-US" baseline="0" err="1"/>
              <a:t>điểm</a:t>
            </a:r>
            <a:r>
              <a:rPr lang="en-US"/>
              <a:t> </a:t>
            </a:r>
            <a:r>
              <a:rPr lang="en-US" baseline="0"/>
              <a:t> AIR </a:t>
            </a:r>
            <a:r>
              <a:rPr lang="en-US" baseline="0" err="1"/>
              <a:t>rõ</a:t>
            </a:r>
            <a:r>
              <a:rPr lang="en-US" baseline="0"/>
              <a:t> </a:t>
            </a:r>
            <a:r>
              <a:rPr lang="en-US" baseline="0" err="1"/>
              <a:t>hơn</a:t>
            </a:r>
            <a:r>
              <a:rPr lang="en-US" baseline="0"/>
              <a:t> </a:t>
            </a:r>
            <a:r>
              <a:rPr lang="en-US" baseline="0" err="1"/>
              <a:t>về</a:t>
            </a:r>
            <a:r>
              <a:rPr lang="en-US" baseline="0"/>
              <a:t> </a:t>
            </a:r>
            <a:r>
              <a:rPr lang="en-US" baseline="0" err="1"/>
              <a:t>tính</a:t>
            </a:r>
            <a:r>
              <a:rPr lang="en-US" baseline="0"/>
              <a:t> </a:t>
            </a:r>
            <a:r>
              <a:rPr lang="en-US" baseline="0" err="1"/>
              <a:t>chất</a:t>
            </a:r>
            <a:r>
              <a:rPr lang="en-US" baseline="0"/>
              <a:t> </a:t>
            </a:r>
            <a:r>
              <a:rPr lang="en-US" baseline="0" err="1"/>
              <a:t>của</a:t>
            </a:r>
            <a:r>
              <a:rPr lang="en-US" baseline="0"/>
              <a:t> </a:t>
            </a:r>
            <a:r>
              <a:rPr lang="en-US" baseline="0" err="1"/>
              <a:t>các</a:t>
            </a:r>
            <a:r>
              <a:rPr lang="en-US" baseline="0"/>
              <a:t> </a:t>
            </a:r>
            <a:r>
              <a:rPr lang="en-US" baseline="0" err="1"/>
              <a:t>đặc</a:t>
            </a:r>
            <a:r>
              <a:rPr lang="en-US" baseline="0"/>
              <a:t> </a:t>
            </a:r>
            <a:r>
              <a:rPr lang="en-US" baseline="0" err="1"/>
              <a:t>tính</a:t>
            </a:r>
            <a:r>
              <a:rPr lang="en-US" baseline="0"/>
              <a:t>, </a:t>
            </a:r>
            <a:r>
              <a:rPr lang="en-US" baseline="0" err="1"/>
              <a:t>và</a:t>
            </a:r>
            <a:r>
              <a:rPr lang="en-US" baseline="0"/>
              <a:t> </a:t>
            </a:r>
            <a:r>
              <a:rPr lang="en-US" baseline="0" err="1"/>
              <a:t>có</a:t>
            </a:r>
            <a:r>
              <a:rPr lang="en-US" baseline="0"/>
              <a:t> </a:t>
            </a:r>
            <a:r>
              <a:rPr lang="en-US" baseline="0" err="1"/>
              <a:t>thêm</a:t>
            </a:r>
            <a:r>
              <a:rPr lang="en-US" baseline="0"/>
              <a:t> </a:t>
            </a:r>
            <a:r>
              <a:rPr lang="en-US" baseline="0" err="1"/>
              <a:t>khảo</a:t>
            </a:r>
            <a:r>
              <a:rPr lang="en-US" baseline="0"/>
              <a:t> </a:t>
            </a:r>
            <a:r>
              <a:rPr lang="en-US" baseline="0" err="1"/>
              <a:t>sát</a:t>
            </a:r>
            <a:r>
              <a:rPr lang="en-US" baseline="0"/>
              <a:t> CRP so </a:t>
            </a:r>
            <a:r>
              <a:rPr lang="en-US" baseline="0" err="1"/>
              <a:t>với</a:t>
            </a:r>
            <a:r>
              <a:rPr lang="en-US" baseline="0"/>
              <a:t> Alvarado</a:t>
            </a:r>
            <a:r>
              <a:rPr lang="en-US"/>
              <a:t> </a:t>
            </a:r>
            <a:endParaRPr lang="en-US" baseline="0"/>
          </a:p>
          <a:p>
            <a:pPr>
              <a:defRPr/>
            </a:pPr>
            <a:r>
              <a:rPr lang="en-US"/>
              <a:t>Theo </a:t>
            </a:r>
            <a:r>
              <a:rPr lang="en-US" err="1"/>
              <a:t>hội</a:t>
            </a:r>
            <a:r>
              <a:rPr lang="en-US"/>
              <a:t> </a:t>
            </a:r>
            <a:r>
              <a:rPr lang="en-US" err="1"/>
              <a:t>phẫu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cấp</a:t>
            </a:r>
            <a:r>
              <a:rPr lang="en-US"/>
              <a:t> </a:t>
            </a:r>
            <a:r>
              <a:rPr lang="en-US" err="1"/>
              <a:t>cứu</a:t>
            </a:r>
            <a:r>
              <a:rPr lang="en-US"/>
              <a:t> 2016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tầng</a:t>
            </a:r>
            <a:r>
              <a:rPr lang="en-US"/>
              <a:t> BN VRT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xử</a:t>
            </a:r>
            <a:r>
              <a:rPr lang="en-US"/>
              <a:t> </a:t>
            </a:r>
            <a:r>
              <a:rPr lang="en-US" err="1"/>
              <a:t>trí</a:t>
            </a:r>
            <a:r>
              <a:rPr lang="en-US"/>
              <a:t> : Nguy</a:t>
            </a:r>
            <a:r>
              <a:rPr lang="en-US" baseline="0"/>
              <a:t> </a:t>
            </a:r>
            <a:r>
              <a:rPr lang="en-US" baseline="0" err="1"/>
              <a:t>cơ</a:t>
            </a:r>
            <a:r>
              <a:rPr lang="en-US" baseline="0"/>
              <a:t> </a:t>
            </a:r>
            <a:r>
              <a:rPr lang="en-US" baseline="0" err="1"/>
              <a:t>thấp</a:t>
            </a:r>
            <a:r>
              <a:rPr lang="en-US" baseline="0"/>
              <a:t>: td </a:t>
            </a:r>
            <a:r>
              <a:rPr lang="en-US" baseline="0" err="1"/>
              <a:t>ngoại</a:t>
            </a:r>
            <a:r>
              <a:rPr lang="en-US" baseline="0"/>
              <a:t> </a:t>
            </a:r>
            <a:r>
              <a:rPr lang="en-US" baseline="0" err="1"/>
              <a:t>trú</a:t>
            </a:r>
            <a:r>
              <a:rPr lang="en-US" baseline="0"/>
              <a:t>, tb: </a:t>
            </a:r>
            <a:r>
              <a:rPr lang="en-US" baseline="0" err="1"/>
              <a:t>theo</a:t>
            </a:r>
            <a:r>
              <a:rPr lang="en-US" baseline="0"/>
              <a:t> </a:t>
            </a:r>
            <a:r>
              <a:rPr lang="en-US" baseline="0" err="1"/>
              <a:t>dõi</a:t>
            </a:r>
            <a:r>
              <a:rPr lang="en-US" baseline="0"/>
              <a:t> </a:t>
            </a:r>
            <a:r>
              <a:rPr lang="en-US" baseline="0" err="1"/>
              <a:t>tại</a:t>
            </a:r>
            <a:r>
              <a:rPr lang="en-US" baseline="0"/>
              <a:t> </a:t>
            </a:r>
            <a:r>
              <a:rPr lang="en-US" baseline="0" err="1"/>
              <a:t>viện</a:t>
            </a:r>
            <a:r>
              <a:rPr lang="en-US" baseline="0"/>
              <a:t>, </a:t>
            </a:r>
            <a:r>
              <a:rPr lang="en-US" baseline="0" err="1"/>
              <a:t>làm</a:t>
            </a:r>
            <a:r>
              <a:rPr lang="en-US" baseline="0"/>
              <a:t> </a:t>
            </a:r>
            <a:r>
              <a:rPr lang="en-US" baseline="0" err="1"/>
              <a:t>chẩn</a:t>
            </a:r>
            <a:r>
              <a:rPr lang="en-US" baseline="0"/>
              <a:t> </a:t>
            </a:r>
            <a:r>
              <a:rPr lang="en-US" baseline="0" err="1"/>
              <a:t>đoán</a:t>
            </a:r>
            <a:r>
              <a:rPr lang="en-US" baseline="0"/>
              <a:t>, </a:t>
            </a:r>
            <a:r>
              <a:rPr lang="en-US" err="1"/>
              <a:t>cao</a:t>
            </a:r>
            <a:r>
              <a:rPr lang="en-US" baseline="0"/>
              <a:t>: </a:t>
            </a:r>
            <a:r>
              <a:rPr lang="en-US" baseline="0" err="1"/>
              <a:t>nhập</a:t>
            </a:r>
            <a:r>
              <a:rPr lang="en-US" baseline="0"/>
              <a:t> </a:t>
            </a:r>
            <a:r>
              <a:rPr lang="en-US" baseline="0" err="1"/>
              <a:t>viện</a:t>
            </a:r>
            <a:r>
              <a:rPr lang="en-US" baseline="0"/>
              <a:t>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76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Là</a:t>
            </a:r>
            <a:r>
              <a:rPr lang="en-US" baseline="0"/>
              <a:t> </a:t>
            </a:r>
            <a:r>
              <a:rPr lang="en-US" baseline="0" err="1"/>
              <a:t>giải</a:t>
            </a:r>
            <a:r>
              <a:rPr lang="en-US" baseline="0"/>
              <a:t> </a:t>
            </a:r>
            <a:r>
              <a:rPr lang="en-US" baseline="0" err="1"/>
              <a:t>pháp</a:t>
            </a:r>
            <a:r>
              <a:rPr lang="en-US" baseline="0"/>
              <a:t> </a:t>
            </a:r>
            <a:r>
              <a:rPr lang="en-US" baseline="0" err="1"/>
              <a:t>sau</a:t>
            </a:r>
            <a:r>
              <a:rPr lang="en-US" baseline="0"/>
              <a:t> </a:t>
            </a:r>
            <a:r>
              <a:rPr lang="en-US" baseline="0" err="1"/>
              <a:t>cùng</a:t>
            </a:r>
            <a:r>
              <a:rPr lang="en-US" baseline="0"/>
              <a:t>, do </a:t>
            </a:r>
            <a:r>
              <a:rPr lang="en-US" err="1"/>
              <a:t>xâm</a:t>
            </a:r>
            <a:r>
              <a:rPr lang="en-US"/>
              <a:t> </a:t>
            </a:r>
            <a:r>
              <a:rPr lang="en-US" err="1"/>
              <a:t>lấn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 baseline="0"/>
              <a:t> </a:t>
            </a:r>
            <a:r>
              <a:rPr lang="en-US" baseline="0" err="1"/>
              <a:t>gây</a:t>
            </a:r>
            <a:r>
              <a:rPr lang="en-US" baseline="0"/>
              <a:t> </a:t>
            </a:r>
            <a:r>
              <a:rPr lang="en-US" baseline="0" err="1"/>
              <a:t>mê</a:t>
            </a:r>
            <a:r>
              <a:rPr lang="en-US" baseline="0"/>
              <a:t> </a:t>
            </a:r>
            <a:r>
              <a:rPr lang="en-US" baseline="0" err="1"/>
              <a:t>toàn</a:t>
            </a:r>
            <a:r>
              <a:rPr lang="en-US" baseline="0"/>
              <a:t> </a:t>
            </a:r>
            <a:r>
              <a:rPr lang="en-US" baseline="0" err="1"/>
              <a:t>diện</a:t>
            </a:r>
            <a:r>
              <a:rPr lang="en-US" baseline="0"/>
              <a:t>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50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Theo </a:t>
            </a:r>
            <a:r>
              <a:rPr lang="en-US" err="1">
                <a:cs typeface="Calibri"/>
              </a:rPr>
              <a:t>vị</a:t>
            </a:r>
            <a:r>
              <a:rPr lang="en-US">
                <a:cs typeface="Calibri"/>
              </a:rPr>
              <a:t> tri </a:t>
            </a:r>
            <a:r>
              <a:rPr lang="en-US" err="1">
                <a:cs typeface="Calibri"/>
              </a:rPr>
              <a:t>giải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phẫu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thì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các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nhóm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nguyên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nhân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gây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đau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bụng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cấp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vùng</a:t>
            </a:r>
            <a:r>
              <a:rPr lang="en-US">
                <a:cs typeface="Calibri"/>
              </a:rPr>
              <a:t> ¼ </a:t>
            </a:r>
            <a:r>
              <a:rPr lang="en-US" err="1">
                <a:cs typeface="Calibri"/>
              </a:rPr>
              <a:t>dưới</a:t>
            </a:r>
            <a:r>
              <a:rPr lang="en-US">
                <a:cs typeface="Calibri"/>
              </a:rPr>
              <a:t> P </a:t>
            </a:r>
            <a:r>
              <a:rPr lang="en-US" err="1">
                <a:cs typeface="Calibri"/>
              </a:rPr>
              <a:t>cần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phân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biệt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là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NN </a:t>
            </a:r>
            <a:r>
              <a:rPr lang="en-US" err="1">
                <a:cs typeface="Calibri"/>
              </a:rPr>
              <a:t>từ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thắt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lưng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chậu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viêm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hoặc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áp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xe</a:t>
            </a:r>
            <a:r>
              <a:rPr lang="en-US">
                <a:cs typeface="Calibri"/>
              </a:rPr>
              <a:t>, BN </a:t>
            </a:r>
            <a:r>
              <a:rPr lang="en-US" err="1">
                <a:cs typeface="Calibri"/>
              </a:rPr>
              <a:t>sẽ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đau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tăng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khi</a:t>
            </a:r>
            <a:r>
              <a:rPr lang="en-US">
                <a:cs typeface="Calibri"/>
              </a:rPr>
              <a:t> di </a:t>
            </a:r>
            <a:r>
              <a:rPr lang="en-US" err="1">
                <a:cs typeface="Calibri"/>
              </a:rPr>
              <a:t>chuyển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duỗi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đùi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khám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dấu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thắt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lưng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chậu</a:t>
            </a:r>
            <a:r>
              <a:rPr lang="en-US">
                <a:cs typeface="Calibri"/>
              </a:rPr>
              <a:t> (+) </a:t>
            </a:r>
            <a:r>
              <a:rPr lang="en-US" err="1">
                <a:cs typeface="Calibri"/>
              </a:rPr>
              <a:t>rõ</a:t>
            </a:r>
            <a:endParaRPr lang="en-US">
              <a:cs typeface="Calibri"/>
            </a:endParaRPr>
          </a:p>
          <a:p>
            <a:r>
              <a:rPr lang="en-US"/>
              <a:t>NN </a:t>
            </a:r>
            <a:r>
              <a:rPr lang="en-US" err="1"/>
              <a:t>đường</a:t>
            </a:r>
            <a:r>
              <a:rPr lang="en-US"/>
              <a:t> </a:t>
            </a:r>
            <a:r>
              <a:rPr lang="en-US" err="1"/>
              <a:t>tiết</a:t>
            </a:r>
            <a:r>
              <a:rPr lang="en-US"/>
              <a:t> </a:t>
            </a:r>
            <a:r>
              <a:rPr lang="en-US" err="1"/>
              <a:t>niệu</a:t>
            </a:r>
            <a:r>
              <a:rPr lang="en-US"/>
              <a:t>: </a:t>
            </a:r>
            <a:r>
              <a:rPr lang="en-US" err="1"/>
              <a:t>thường</a:t>
            </a:r>
            <a:r>
              <a:rPr lang="en-US"/>
              <a:t> </a:t>
            </a:r>
            <a:r>
              <a:rPr lang="en-US" err="1"/>
              <a:t>có</a:t>
            </a:r>
            <a:r>
              <a:rPr lang="en-US"/>
              <a:t> </a:t>
            </a:r>
            <a:r>
              <a:rPr lang="en-US" err="1"/>
              <a:t>triệu</a:t>
            </a:r>
            <a:r>
              <a:rPr lang="en-US"/>
              <a:t> </a:t>
            </a:r>
            <a:r>
              <a:rPr lang="en-US" err="1"/>
              <a:t>chứng</a:t>
            </a:r>
            <a:r>
              <a:rPr lang="en-US"/>
              <a:t> </a:t>
            </a:r>
            <a:r>
              <a:rPr lang="en-US" err="1"/>
              <a:t>đau</a:t>
            </a:r>
            <a:r>
              <a:rPr lang="en-US"/>
              <a:t> </a:t>
            </a:r>
            <a:r>
              <a:rPr lang="en-US" err="1"/>
              <a:t>hông</a:t>
            </a:r>
            <a:r>
              <a:rPr lang="en-US"/>
              <a:t> </a:t>
            </a:r>
            <a:r>
              <a:rPr lang="en-US" err="1"/>
              <a:t>lưng</a:t>
            </a:r>
            <a:r>
              <a:rPr lang="en-US"/>
              <a:t>, </a:t>
            </a:r>
            <a:r>
              <a:rPr lang="en-US" err="1"/>
              <a:t>rối</a:t>
            </a:r>
            <a:r>
              <a:rPr lang="en-US"/>
              <a:t> </a:t>
            </a:r>
            <a:r>
              <a:rPr lang="en-US" err="1"/>
              <a:t>loạn</a:t>
            </a:r>
            <a:r>
              <a:rPr lang="en-US"/>
              <a:t> </a:t>
            </a:r>
            <a:r>
              <a:rPr lang="en-US" err="1"/>
              <a:t>đi</a:t>
            </a:r>
            <a:r>
              <a:rPr lang="en-US"/>
              <a:t> </a:t>
            </a:r>
            <a:r>
              <a:rPr lang="en-US" err="1"/>
              <a:t>tiểu</a:t>
            </a:r>
            <a:r>
              <a:rPr lang="en-US"/>
              <a:t>, </a:t>
            </a:r>
            <a:r>
              <a:rPr lang="en-US" err="1"/>
              <a:t>bất</a:t>
            </a:r>
            <a:r>
              <a:rPr lang="en-US"/>
              <a:t> </a:t>
            </a:r>
            <a:r>
              <a:rPr lang="en-US" err="1"/>
              <a:t>thường</a:t>
            </a:r>
            <a:r>
              <a:rPr lang="en-US"/>
              <a:t> </a:t>
            </a:r>
            <a:r>
              <a:rPr lang="en-US" err="1"/>
              <a:t>nước</a:t>
            </a:r>
            <a:r>
              <a:rPr lang="en-US"/>
              <a:t> </a:t>
            </a:r>
            <a:r>
              <a:rPr lang="en-US" err="1"/>
              <a:t>tiểu</a:t>
            </a:r>
            <a:endParaRPr lang="en-US" err="1">
              <a:cs typeface="Calibri"/>
            </a:endParaRPr>
          </a:p>
          <a:p>
            <a:r>
              <a:rPr lang="en-US">
                <a:cs typeface="Calibri"/>
              </a:rPr>
              <a:t>NN </a:t>
            </a:r>
            <a:r>
              <a:rPr lang="en-US" err="1">
                <a:cs typeface="Calibri"/>
              </a:rPr>
              <a:t>sản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phụ</a:t>
            </a:r>
            <a:r>
              <a:rPr lang="en-US">
                <a:cs typeface="Calibri"/>
              </a:rPr>
              <a:t> khoa, </a:t>
            </a:r>
            <a:r>
              <a:rPr lang="en-US" err="1">
                <a:cs typeface="Calibri"/>
              </a:rPr>
              <a:t>đặc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biệt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nữ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trong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độ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tuổi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sản</a:t>
            </a:r>
            <a:r>
              <a:rPr lang="en-US">
                <a:cs typeface="Calibri"/>
              </a:rPr>
              <a:t>:…</a:t>
            </a:r>
          </a:p>
          <a:p>
            <a:r>
              <a:rPr lang="en-US">
                <a:cs typeface="Calibri"/>
              </a:rPr>
              <a:t>Các </a:t>
            </a:r>
            <a:r>
              <a:rPr lang="en-US" err="1">
                <a:cs typeface="Calibri"/>
              </a:rPr>
              <a:t>bệnh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đường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tiêu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hóa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cần</a:t>
            </a:r>
            <a:r>
              <a:rPr lang="en-US">
                <a:cs typeface="Calibri"/>
              </a:rPr>
              <a:t> pb </a:t>
            </a:r>
            <a:r>
              <a:rPr lang="en-US" err="1">
                <a:cs typeface="Calibri"/>
              </a:rPr>
              <a:t>các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bệnh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ngoại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tiêu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hóa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khác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như</a:t>
            </a:r>
            <a:r>
              <a:rPr lang="en-US">
                <a:cs typeface="Calibri"/>
              </a:rPr>
              <a:t>:…</a:t>
            </a:r>
          </a:p>
          <a:p>
            <a:r>
              <a:rPr lang="en-US" err="1">
                <a:cs typeface="Calibri"/>
              </a:rPr>
              <a:t>Nội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tiêu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hóa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viem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tràng</a:t>
            </a:r>
            <a:r>
              <a:rPr lang="en-US">
                <a:cs typeface="Calibri"/>
              </a:rPr>
              <a:t>,… ở </a:t>
            </a:r>
            <a:r>
              <a:rPr lang="en-US" err="1">
                <a:cs typeface="Calibri"/>
              </a:rPr>
              <a:t>trẻ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cần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chú</a:t>
            </a:r>
            <a:r>
              <a:rPr lang="en-US">
                <a:cs typeface="Calibri"/>
              </a:rPr>
              <a:t> ý …</a:t>
            </a:r>
          </a:p>
          <a:p>
            <a:r>
              <a:rPr lang="en-US" err="1">
                <a:cs typeface="Calibri"/>
              </a:rPr>
              <a:t>Ngoài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ra</a:t>
            </a:r>
            <a:r>
              <a:rPr lang="en-US">
                <a:cs typeface="Calibri"/>
              </a:rPr>
              <a:t>, ở </a:t>
            </a:r>
            <a:r>
              <a:rPr lang="en-US" err="1">
                <a:cs typeface="Calibri"/>
              </a:rPr>
              <a:t>những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vị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bất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thường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của</a:t>
            </a:r>
            <a:r>
              <a:rPr lang="en-US">
                <a:cs typeface="Calibri"/>
              </a:rPr>
              <a:t> RT </a:t>
            </a:r>
            <a:r>
              <a:rPr lang="en-US" err="1">
                <a:cs typeface="Calibri"/>
              </a:rPr>
              <a:t>khác</a:t>
            </a:r>
            <a:r>
              <a:rPr lang="en-US">
                <a:cs typeface="Calibri"/>
              </a:rPr>
              <a:t> ¼ </a:t>
            </a:r>
            <a:r>
              <a:rPr lang="en-US" err="1">
                <a:cs typeface="Calibri"/>
              </a:rPr>
              <a:t>dưới</a:t>
            </a:r>
            <a:r>
              <a:rPr lang="en-US">
                <a:cs typeface="Calibri"/>
              </a:rPr>
              <a:t> P, </a:t>
            </a:r>
            <a:r>
              <a:rPr lang="en-US" err="1">
                <a:cs typeface="Calibri"/>
              </a:rPr>
              <a:t>cần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nghĩ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đến</a:t>
            </a:r>
            <a:r>
              <a:rPr lang="en-US">
                <a:cs typeface="Calibri"/>
              </a:rPr>
              <a:t> VRT </a:t>
            </a:r>
            <a:r>
              <a:rPr lang="en-US" err="1">
                <a:cs typeface="Calibri"/>
              </a:rPr>
              <a:t>và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việc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phân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biệt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với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các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bệnh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khác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càng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khó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khăn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cần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thăm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khám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lâm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sàng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kĩ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thực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hiện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ccas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nghiệm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pháp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nghi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ngờ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kết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hợp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hình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ảnh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học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để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có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thể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đưa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chẩn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đoán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chính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xác</a:t>
            </a:r>
            <a:r>
              <a:rPr lang="en-US">
                <a:cs typeface="Calibri"/>
              </a:rPr>
              <a:t>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07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Biểu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hiện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lâm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sàng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của</a:t>
            </a:r>
            <a:r>
              <a:rPr lang="en-US">
                <a:cs typeface="Calibri"/>
              </a:rPr>
              <a:t> VRT </a:t>
            </a:r>
            <a:r>
              <a:rPr lang="en-US" err="1">
                <a:cs typeface="Calibri"/>
              </a:rPr>
              <a:t>rất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dạng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tùy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thuộc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vào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chế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bệnh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sinh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vị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giải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phẫu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của</a:t>
            </a:r>
            <a:r>
              <a:rPr lang="en-US">
                <a:cs typeface="Calibri"/>
              </a:rPr>
              <a:t> RT, </a:t>
            </a:r>
            <a:r>
              <a:rPr lang="en-US" err="1">
                <a:cs typeface="Calibri"/>
              </a:rPr>
              <a:t>lứa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tuổi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cơ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địa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của</a:t>
            </a:r>
            <a:r>
              <a:rPr lang="en-US">
                <a:cs typeface="Calibri"/>
              </a:rPr>
              <a:t> BN, </a:t>
            </a:r>
            <a:r>
              <a:rPr lang="en-US" err="1">
                <a:cs typeface="Calibri"/>
              </a:rPr>
              <a:t>vì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tính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dạng</a:t>
            </a:r>
            <a:r>
              <a:rPr lang="en-US">
                <a:cs typeface="Calibri"/>
              </a:rPr>
              <a:t>, Henri </a:t>
            </a:r>
            <a:r>
              <a:rPr lang="en-US" err="1">
                <a:cs typeface="Calibri"/>
              </a:rPr>
              <a:t>Mondor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đã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viết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Ko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phải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một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bệnh</a:t>
            </a:r>
            <a:r>
              <a:rPr lang="en-US">
                <a:cs typeface="Calibri"/>
              </a:rPr>
              <a:t> VRT </a:t>
            </a:r>
            <a:r>
              <a:rPr lang="en-US" err="1">
                <a:cs typeface="Calibri"/>
              </a:rPr>
              <a:t>mà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là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nhứng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bệnh</a:t>
            </a:r>
            <a:r>
              <a:rPr lang="en-US">
                <a:cs typeface="Calibri"/>
              </a:rPr>
              <a:t> VRT</a:t>
            </a:r>
            <a:endParaRPr lang="en-US"/>
          </a:p>
          <a:p>
            <a:r>
              <a:rPr lang="en-US"/>
              <a:t>-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tiết</a:t>
            </a:r>
            <a:r>
              <a:rPr lang="en-US"/>
              <a:t>: </a:t>
            </a:r>
            <a:r>
              <a:rPr lang="en-US" err="1"/>
              <a:t>viêm</a:t>
            </a:r>
            <a:r>
              <a:rPr lang="en-US"/>
              <a:t> </a:t>
            </a:r>
            <a:r>
              <a:rPr lang="en-US" err="1"/>
              <a:t>n.m</a:t>
            </a:r>
            <a:r>
              <a:rPr lang="en-US"/>
              <a:t> = </a:t>
            </a:r>
            <a:r>
              <a:rPr lang="en-US" err="1"/>
              <a:t>đau</a:t>
            </a:r>
            <a:r>
              <a:rPr lang="en-US"/>
              <a:t> </a:t>
            </a:r>
            <a:r>
              <a:rPr lang="en-US" err="1"/>
              <a:t>tạng</a:t>
            </a:r>
            <a:r>
              <a:rPr lang="en-US"/>
              <a:t> = </a:t>
            </a:r>
            <a:r>
              <a:rPr lang="en-US" err="1"/>
              <a:t>đau</a:t>
            </a:r>
            <a:r>
              <a:rPr lang="en-US"/>
              <a:t> 4-6h ở </a:t>
            </a:r>
            <a:r>
              <a:rPr lang="en-US" err="1"/>
              <a:t>quanh</a:t>
            </a:r>
            <a:r>
              <a:rPr lang="en-US"/>
              <a:t>/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rốn</a:t>
            </a:r>
            <a:r>
              <a:rPr lang="en-US"/>
              <a:t>, </a:t>
            </a:r>
            <a:r>
              <a:rPr lang="en-US" err="1"/>
              <a:t>âm</a:t>
            </a:r>
            <a:r>
              <a:rPr lang="en-US"/>
              <a:t> ỉ, </a:t>
            </a:r>
            <a:r>
              <a:rPr lang="en-US" err="1"/>
              <a:t>ko</a:t>
            </a:r>
            <a:r>
              <a:rPr lang="en-US"/>
              <a:t> </a:t>
            </a:r>
            <a:r>
              <a:rPr lang="en-US" err="1"/>
              <a:t>cơn</a:t>
            </a:r>
            <a:r>
              <a:rPr lang="en-US"/>
              <a:t>,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đám</a:t>
            </a:r>
            <a:r>
              <a:rPr lang="en-US"/>
              <a:t> </a:t>
            </a:r>
            <a:r>
              <a:rPr lang="en-US" err="1"/>
              <a:t>rối</a:t>
            </a:r>
            <a:r>
              <a:rPr lang="en-US"/>
              <a:t> </a:t>
            </a:r>
            <a:r>
              <a:rPr lang="vi-VN"/>
              <a:t>à đau </a:t>
            </a:r>
            <a:r>
              <a:rPr lang="vi-VN" err="1"/>
              <a:t>đến</a:t>
            </a:r>
            <a:r>
              <a:rPr lang="vi-VN"/>
              <a:t> thanh </a:t>
            </a:r>
            <a:r>
              <a:rPr lang="vi-VN" err="1"/>
              <a:t>mạc</a:t>
            </a:r>
            <a:r>
              <a:rPr lang="vi-VN"/>
              <a:t> RT</a:t>
            </a:r>
            <a:r>
              <a:rPr lang="vi-VN">
                <a:sym typeface="Wingdings" pitchFamily="2" charset="2"/>
              </a:rPr>
              <a:t></a:t>
            </a:r>
            <a:r>
              <a:rPr lang="en-US"/>
              <a:t> </a:t>
            </a:r>
            <a:r>
              <a:rPr lang="en-US" err="1"/>
              <a:t>chuyển</a:t>
            </a:r>
            <a:r>
              <a:rPr lang="en-US"/>
              <a:t> </a:t>
            </a:r>
            <a:r>
              <a:rPr lang="en-US" err="1"/>
              <a:t>đau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ở </a:t>
            </a:r>
            <a:r>
              <a:rPr lang="en-US" err="1"/>
              <a:t>hố</a:t>
            </a:r>
            <a:r>
              <a:rPr lang="en-US"/>
              <a:t> </a:t>
            </a:r>
            <a:r>
              <a:rPr lang="en-US" err="1"/>
              <a:t>chậu</a:t>
            </a:r>
            <a:r>
              <a:rPr lang="en-US"/>
              <a:t> </a:t>
            </a:r>
            <a:r>
              <a:rPr lang="en-US" err="1"/>
              <a:t>phải</a:t>
            </a:r>
            <a:endParaRPr lang="vi-VN">
              <a:latin typeface="Arial"/>
              <a:cs typeface="Arial"/>
            </a:endParaRPr>
          </a:p>
          <a:p>
            <a:r>
              <a:rPr lang="en-US"/>
              <a:t>-</a:t>
            </a:r>
            <a:r>
              <a:rPr lang="en-US" err="1"/>
              <a:t>Tắc</a:t>
            </a:r>
            <a:r>
              <a:rPr lang="en-US"/>
              <a:t> </a:t>
            </a:r>
            <a:r>
              <a:rPr lang="en-US" err="1"/>
              <a:t>nghẽn</a:t>
            </a:r>
            <a:r>
              <a:rPr lang="en-US"/>
              <a:t>: </a:t>
            </a:r>
            <a:r>
              <a:rPr lang="en-US" err="1"/>
              <a:t>nhanh</a:t>
            </a:r>
            <a:r>
              <a:rPr lang="en-US"/>
              <a:t>, </a:t>
            </a:r>
            <a:r>
              <a:rPr lang="en-US" err="1"/>
              <a:t>cơn</a:t>
            </a:r>
            <a:endParaRPr lang="en-US"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r>
              <a:rPr lang="en-US" err="1">
                <a:latin typeface="Calibri"/>
                <a:cs typeface="Calibri"/>
              </a:rPr>
              <a:t>TRch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nhiễm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khuẩn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toàn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thân</a:t>
            </a:r>
            <a:r>
              <a:rPr lang="en-US">
                <a:latin typeface="Calibri"/>
                <a:cs typeface="Calibri"/>
              </a:rPr>
              <a:t>: </a:t>
            </a:r>
            <a:r>
              <a:rPr lang="en-US" err="1">
                <a:latin typeface="Calibri"/>
                <a:cs typeface="Calibri"/>
              </a:rPr>
              <a:t>mạch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nhanh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thở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nhanh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nông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sốt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cao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đau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bụng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dữ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dội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tiêu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chảy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phân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thối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khắm</a:t>
            </a:r>
            <a:endParaRPr lang="en-US">
              <a:latin typeface="Calibri"/>
              <a:cs typeface="Calibri"/>
            </a:endParaRPr>
          </a:p>
          <a:p>
            <a:r>
              <a:rPr lang="en-US" err="1">
                <a:latin typeface="Calibri"/>
                <a:cs typeface="Calibri"/>
              </a:rPr>
              <a:t>Trch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tại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chỗ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mơ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hồ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bụng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ko</a:t>
            </a:r>
            <a:r>
              <a:rPr lang="en-US">
                <a:latin typeface="Calibri"/>
                <a:cs typeface="Calibri"/>
              </a:rPr>
              <a:t> co </a:t>
            </a:r>
            <a:r>
              <a:rPr lang="en-US" err="1">
                <a:latin typeface="Calibri"/>
                <a:cs typeface="Calibri"/>
              </a:rPr>
              <a:t>cứng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ko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phản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ứng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thành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bụng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69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Trẻ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em</a:t>
            </a:r>
            <a:r>
              <a:rPr lang="en-US">
                <a:latin typeface="Calibri"/>
                <a:cs typeface="Calibri"/>
              </a:rPr>
              <a:t>: TRCN </a:t>
            </a:r>
            <a:r>
              <a:rPr lang="en-US" err="1">
                <a:latin typeface="Calibri"/>
                <a:cs typeface="Calibri"/>
              </a:rPr>
              <a:t>điển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hình</a:t>
            </a:r>
            <a:r>
              <a:rPr lang="en-US">
                <a:latin typeface="Calibri"/>
                <a:cs typeface="Calibri"/>
              </a:rPr>
              <a:t> 50-68%, TCTT </a:t>
            </a:r>
            <a:r>
              <a:rPr lang="en-US" err="1">
                <a:latin typeface="Calibri"/>
                <a:cs typeface="Calibri"/>
              </a:rPr>
              <a:t>điển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hình</a:t>
            </a:r>
            <a:r>
              <a:rPr lang="en-US">
                <a:latin typeface="Calibri"/>
                <a:cs typeface="Calibri"/>
              </a:rPr>
              <a:t> 17-69%</a:t>
            </a:r>
          </a:p>
          <a:p>
            <a:r>
              <a:rPr lang="en-US" err="1">
                <a:latin typeface="Calibri"/>
                <a:cs typeface="Calibri"/>
              </a:rPr>
              <a:t>Bệnh</a:t>
            </a:r>
            <a:r>
              <a:rPr lang="en-US">
                <a:latin typeface="Calibri"/>
                <a:cs typeface="Calibri"/>
              </a:rPr>
              <a:t>: </a:t>
            </a:r>
            <a:r>
              <a:rPr lang="en-US" err="1">
                <a:latin typeface="Calibri"/>
                <a:cs typeface="Calibri"/>
              </a:rPr>
              <a:t>viêm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hạch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mạc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treo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lồng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ruột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viêm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túi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thừa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Mekel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viêm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phổi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thùy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viêm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dạ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dày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ruột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sốt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xuất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huyết</a:t>
            </a:r>
            <a:endParaRPr lang="en-US">
              <a:latin typeface="Calibri"/>
              <a:cs typeface="Calibri"/>
            </a:endParaRPr>
          </a:p>
          <a:p>
            <a:r>
              <a:rPr lang="en-US" err="1">
                <a:latin typeface="Calibri"/>
                <a:cs typeface="Calibri"/>
              </a:rPr>
              <a:t>Bảng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điểm</a:t>
            </a:r>
            <a:r>
              <a:rPr lang="en-US">
                <a:latin typeface="Calibri"/>
                <a:cs typeface="Calibri"/>
              </a:rPr>
              <a:t> PAS: 8 </a:t>
            </a:r>
            <a:r>
              <a:rPr lang="en-US" err="1">
                <a:latin typeface="Calibri"/>
                <a:cs typeface="Calibri"/>
              </a:rPr>
              <a:t>yếu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tố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tương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tự</a:t>
            </a:r>
            <a:r>
              <a:rPr lang="en-US">
                <a:latin typeface="Calibri"/>
                <a:cs typeface="Calibri"/>
              </a:rPr>
              <a:t> Alvarado, </a:t>
            </a:r>
            <a:r>
              <a:rPr lang="en-US" err="1">
                <a:latin typeface="Calibri"/>
                <a:cs typeface="Calibri"/>
              </a:rPr>
              <a:t>thay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pứ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dội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trực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tiếp</a:t>
            </a:r>
            <a:r>
              <a:rPr lang="en-US">
                <a:latin typeface="Calibri"/>
                <a:cs typeface="Calibri"/>
              </a:rPr>
              <a:t> = </a:t>
            </a:r>
            <a:r>
              <a:rPr lang="en-US" err="1">
                <a:latin typeface="Calibri"/>
                <a:cs typeface="Calibri"/>
              </a:rPr>
              <a:t>gián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tiêp</a:t>
            </a:r>
            <a:r>
              <a:rPr lang="en-US">
                <a:latin typeface="Calibri"/>
                <a:cs typeface="Calibri"/>
              </a:rPr>
              <a:t>: </a:t>
            </a:r>
            <a:r>
              <a:rPr lang="en-US" err="1">
                <a:latin typeface="Calibri"/>
                <a:cs typeface="Calibri"/>
              </a:rPr>
              <a:t>đau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bụng</a:t>
            </a:r>
            <a:r>
              <a:rPr lang="en-US">
                <a:latin typeface="Calibri"/>
                <a:cs typeface="Calibri"/>
              </a:rPr>
              <a:t> HCP </a:t>
            </a:r>
            <a:r>
              <a:rPr lang="en-US" err="1">
                <a:latin typeface="Calibri"/>
                <a:cs typeface="Calibri"/>
              </a:rPr>
              <a:t>khi</a:t>
            </a:r>
            <a:r>
              <a:rPr lang="en-US">
                <a:latin typeface="Calibri"/>
                <a:cs typeface="Calibri"/>
              </a:rPr>
              <a:t> ho, </a:t>
            </a:r>
            <a:r>
              <a:rPr lang="en-US" err="1">
                <a:latin typeface="Calibri"/>
                <a:cs typeface="Calibri"/>
              </a:rPr>
              <a:t>nhảy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lò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cò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gõ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và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dấu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hiệu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này</a:t>
            </a:r>
            <a:r>
              <a:rPr lang="en-US">
                <a:latin typeface="Calibri"/>
                <a:cs typeface="Calibri"/>
              </a:rPr>
              <a:t> 2 </a:t>
            </a:r>
            <a:r>
              <a:rPr lang="en-US" err="1">
                <a:latin typeface="Calibri"/>
                <a:cs typeface="Calibri"/>
              </a:rPr>
              <a:t>điểm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giảm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điểm</a:t>
            </a:r>
            <a:r>
              <a:rPr lang="en-US">
                <a:latin typeface="Calibri"/>
                <a:cs typeface="Calibri"/>
              </a:rPr>
              <a:t> BC </a:t>
            </a:r>
            <a:r>
              <a:rPr lang="en-US" err="1">
                <a:latin typeface="Calibri"/>
                <a:cs typeface="Calibri"/>
              </a:rPr>
              <a:t>còn</a:t>
            </a:r>
            <a:r>
              <a:rPr lang="en-US">
                <a:latin typeface="Calibri"/>
                <a:cs typeface="Calibri"/>
              </a:rPr>
              <a:t> 1 </a:t>
            </a:r>
            <a:r>
              <a:rPr lang="en-US" err="1">
                <a:latin typeface="Calibri"/>
                <a:cs typeface="Calibri"/>
              </a:rPr>
              <a:t>điểm</a:t>
            </a:r>
            <a:r>
              <a:rPr lang="en-US">
                <a:latin typeface="Calibri"/>
                <a:cs typeface="Calibri"/>
              </a:rPr>
              <a:t>&lt;=5: </a:t>
            </a:r>
            <a:r>
              <a:rPr lang="en-US" err="1">
                <a:latin typeface="Calibri"/>
                <a:cs typeface="Calibri"/>
              </a:rPr>
              <a:t>theo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dõi</a:t>
            </a:r>
            <a:r>
              <a:rPr lang="en-US">
                <a:latin typeface="Calibri"/>
                <a:cs typeface="Calibri"/>
              </a:rPr>
              <a:t>, &gt;=6 </a:t>
            </a:r>
            <a:r>
              <a:rPr lang="en-US" err="1">
                <a:latin typeface="Calibri"/>
                <a:cs typeface="Calibri"/>
              </a:rPr>
              <a:t>thì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nghĩ</a:t>
            </a:r>
            <a:r>
              <a:rPr lang="en-US">
                <a:latin typeface="Calibri"/>
                <a:cs typeface="Calibri"/>
              </a:rPr>
              <a:t> VRT, (70% VRT </a:t>
            </a:r>
            <a:r>
              <a:rPr lang="en-US" err="1">
                <a:latin typeface="Calibri"/>
                <a:cs typeface="Calibri"/>
              </a:rPr>
              <a:t>nếu</a:t>
            </a:r>
            <a:r>
              <a:rPr lang="en-US">
                <a:latin typeface="Calibri"/>
                <a:cs typeface="Calibri"/>
              </a:rPr>
              <a:t> &gt;7, &lt;2 </a:t>
            </a:r>
            <a:r>
              <a:rPr lang="en-US" err="1">
                <a:latin typeface="Calibri"/>
                <a:cs typeface="Calibri"/>
              </a:rPr>
              <a:t>loại</a:t>
            </a:r>
            <a:r>
              <a:rPr lang="en-US">
                <a:latin typeface="Calibri"/>
                <a:cs typeface="Calibri"/>
              </a:rPr>
              <a:t> 99%)</a:t>
            </a:r>
          </a:p>
          <a:p>
            <a:r>
              <a:rPr lang="en-US" err="1">
                <a:latin typeface="Calibri"/>
                <a:cs typeface="Calibri"/>
              </a:rPr>
              <a:t>Già</a:t>
            </a:r>
            <a:r>
              <a:rPr lang="en-US">
                <a:latin typeface="Calibri"/>
                <a:cs typeface="Calibri"/>
              </a:rPr>
              <a:t>:</a:t>
            </a:r>
          </a:p>
          <a:p>
            <a:r>
              <a:rPr lang="en-US">
                <a:latin typeface="Calibri"/>
                <a:cs typeface="Calibri"/>
              </a:rPr>
              <a:t>.</a:t>
            </a:r>
          </a:p>
          <a:p>
            <a:r>
              <a:rPr lang="en-US" err="1">
                <a:latin typeface="Calibri"/>
                <a:cs typeface="Calibri"/>
              </a:rPr>
              <a:t>Chụp</a:t>
            </a:r>
            <a:r>
              <a:rPr lang="en-US">
                <a:latin typeface="Calibri"/>
                <a:cs typeface="Calibri"/>
              </a:rPr>
              <a:t> CT </a:t>
            </a:r>
            <a:r>
              <a:rPr lang="en-US" err="1">
                <a:latin typeface="Calibri"/>
                <a:cs typeface="Calibri"/>
              </a:rPr>
              <a:t>nên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chú</a:t>
            </a:r>
            <a:r>
              <a:rPr lang="en-US">
                <a:latin typeface="Calibri"/>
                <a:cs typeface="Calibri"/>
              </a:rPr>
              <a:t> ý </a:t>
            </a:r>
            <a:r>
              <a:rPr lang="en-US" err="1">
                <a:latin typeface="Calibri"/>
                <a:cs typeface="Calibri"/>
              </a:rPr>
              <a:t>chức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năng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thận</a:t>
            </a:r>
            <a:r>
              <a:rPr lang="en-US">
                <a:latin typeface="Calibri"/>
                <a:cs typeface="Calibri"/>
              </a:rPr>
              <a:t>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76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Hình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nụ</a:t>
            </a:r>
            <a:r>
              <a:rPr lang="en-US"/>
              <a:t> </a:t>
            </a:r>
            <a:r>
              <a:rPr lang="en-US" err="1"/>
              <a:t>manh</a:t>
            </a:r>
            <a:r>
              <a:rPr lang="en-US"/>
              <a:t> </a:t>
            </a:r>
            <a:r>
              <a:rPr lang="en-US" err="1"/>
              <a:t>tràng</a:t>
            </a:r>
            <a:r>
              <a:rPr lang="en-US"/>
              <a:t> ở </a:t>
            </a:r>
            <a:r>
              <a:rPr lang="en-US" err="1"/>
              <a:t>tuần</a:t>
            </a:r>
            <a:r>
              <a:rPr lang="en-US"/>
              <a:t> </a:t>
            </a:r>
            <a:r>
              <a:rPr lang="en-US" err="1"/>
              <a:t>thứ</a:t>
            </a:r>
            <a:r>
              <a:rPr lang="en-US"/>
              <a:t> 6. </a:t>
            </a:r>
            <a:r>
              <a:rPr lang="en-US" err="1"/>
              <a:t>Tuần</a:t>
            </a:r>
            <a:r>
              <a:rPr lang="en-US"/>
              <a:t> </a:t>
            </a:r>
            <a:r>
              <a:rPr lang="en-US" err="1"/>
              <a:t>thứ</a:t>
            </a:r>
            <a:r>
              <a:rPr lang="en-US" baseline="0"/>
              <a:t> 8: RT </a:t>
            </a:r>
            <a:r>
              <a:rPr lang="en-US" baseline="0" err="1"/>
              <a:t>như</a:t>
            </a:r>
            <a:r>
              <a:rPr lang="en-US" baseline="0"/>
              <a:t> </a:t>
            </a:r>
            <a:r>
              <a:rPr lang="en-US" baseline="0" err="1"/>
              <a:t>là</a:t>
            </a:r>
            <a:r>
              <a:rPr lang="en-US" baseline="0"/>
              <a:t> </a:t>
            </a:r>
            <a:r>
              <a:rPr lang="en-US" baseline="0" err="1"/>
              <a:t>phần</a:t>
            </a:r>
            <a:r>
              <a:rPr lang="en-US" baseline="0"/>
              <a:t> </a:t>
            </a:r>
            <a:r>
              <a:rPr lang="en-US" baseline="0" err="1"/>
              <a:t>trồi</a:t>
            </a:r>
            <a:r>
              <a:rPr lang="en-US" baseline="0"/>
              <a:t> </a:t>
            </a:r>
            <a:r>
              <a:rPr lang="en-US" baseline="0" err="1"/>
              <a:t>ra</a:t>
            </a:r>
            <a:r>
              <a:rPr lang="en-US" baseline="0"/>
              <a:t> </a:t>
            </a:r>
            <a:r>
              <a:rPr lang="en-US" baseline="0" err="1"/>
              <a:t>từ</a:t>
            </a:r>
            <a:r>
              <a:rPr lang="en-US" baseline="0"/>
              <a:t> </a:t>
            </a:r>
            <a:r>
              <a:rPr lang="en-US" baseline="0" err="1"/>
              <a:t>đáy</a:t>
            </a:r>
            <a:r>
              <a:rPr lang="en-US" baseline="0"/>
              <a:t> </a:t>
            </a:r>
            <a:r>
              <a:rPr lang="en-US" baseline="0" err="1"/>
              <a:t>manh</a:t>
            </a:r>
            <a:r>
              <a:rPr lang="en-US" baseline="0"/>
              <a:t> </a:t>
            </a:r>
            <a:r>
              <a:rPr lang="en-US" baseline="0" err="1"/>
              <a:t>tràng</a:t>
            </a:r>
            <a:r>
              <a:rPr lang="en-US" baseline="0"/>
              <a:t>, </a:t>
            </a:r>
            <a:r>
              <a:rPr lang="en-US" baseline="0" err="1"/>
              <a:t>sau</a:t>
            </a:r>
            <a:r>
              <a:rPr lang="en-US" baseline="0"/>
              <a:t> </a:t>
            </a:r>
            <a:r>
              <a:rPr lang="en-US" baseline="0" err="1"/>
              <a:t>đó</a:t>
            </a:r>
            <a:r>
              <a:rPr lang="en-US" baseline="0"/>
              <a:t> </a:t>
            </a:r>
            <a:r>
              <a:rPr lang="en-US" baseline="0" err="1"/>
              <a:t>trong</a:t>
            </a:r>
            <a:r>
              <a:rPr lang="en-US" baseline="0"/>
              <a:t> </a:t>
            </a:r>
            <a:r>
              <a:rPr lang="en-US" baseline="0" err="1"/>
              <a:t>quá</a:t>
            </a:r>
            <a:r>
              <a:rPr lang="en-US" baseline="0"/>
              <a:t> </a:t>
            </a:r>
            <a:r>
              <a:rPr lang="en-US" baseline="0" err="1"/>
              <a:t>trình</a:t>
            </a:r>
            <a:r>
              <a:rPr lang="en-US" baseline="0"/>
              <a:t> </a:t>
            </a:r>
            <a:r>
              <a:rPr lang="en-US" baseline="0" err="1"/>
              <a:t>phát</a:t>
            </a:r>
            <a:r>
              <a:rPr lang="en-US" baseline="0"/>
              <a:t> </a:t>
            </a:r>
            <a:r>
              <a:rPr lang="en-US" baseline="0" err="1"/>
              <a:t>triển</a:t>
            </a:r>
            <a:r>
              <a:rPr lang="en-US" baseline="0"/>
              <a:t> </a:t>
            </a:r>
            <a:r>
              <a:rPr lang="en-US" baseline="0" err="1"/>
              <a:t>của</a:t>
            </a:r>
            <a:r>
              <a:rPr lang="en-US" baseline="0"/>
              <a:t> </a:t>
            </a:r>
            <a:r>
              <a:rPr lang="en-US" baseline="0" err="1"/>
              <a:t>thai</a:t>
            </a:r>
            <a:r>
              <a:rPr lang="en-US" baseline="0"/>
              <a:t> </a:t>
            </a:r>
            <a:r>
              <a:rPr lang="en-US" baseline="0" err="1"/>
              <a:t>nhi</a:t>
            </a:r>
            <a:r>
              <a:rPr lang="en-US" baseline="0"/>
              <a:t> </a:t>
            </a:r>
            <a:r>
              <a:rPr lang="en-US" baseline="0" err="1"/>
              <a:t>và</a:t>
            </a:r>
            <a:r>
              <a:rPr lang="en-US" baseline="0"/>
              <a:t> </a:t>
            </a:r>
            <a:r>
              <a:rPr lang="en-US" baseline="0" err="1"/>
              <a:t>những</a:t>
            </a:r>
            <a:r>
              <a:rPr lang="en-US" baseline="0"/>
              <a:t> </a:t>
            </a:r>
            <a:r>
              <a:rPr lang="en-US" baseline="0" err="1"/>
              <a:t>năm</a:t>
            </a:r>
            <a:r>
              <a:rPr lang="en-US" baseline="0"/>
              <a:t> </a:t>
            </a:r>
            <a:r>
              <a:rPr lang="en-US" baseline="0" err="1"/>
              <a:t>đầu</a:t>
            </a:r>
            <a:r>
              <a:rPr lang="en-US" baseline="0"/>
              <a:t> </a:t>
            </a:r>
            <a:r>
              <a:rPr lang="en-US" baseline="0" err="1"/>
              <a:t>sau</a:t>
            </a:r>
            <a:r>
              <a:rPr lang="en-US" baseline="0"/>
              <a:t> </a:t>
            </a:r>
            <a:r>
              <a:rPr lang="en-US" baseline="0" err="1"/>
              <a:t>sinh</a:t>
            </a:r>
            <a:r>
              <a:rPr lang="en-US" baseline="0"/>
              <a:t>, </a:t>
            </a:r>
            <a:r>
              <a:rPr lang="en-US" baseline="0" err="1"/>
              <a:t>manh</a:t>
            </a:r>
            <a:r>
              <a:rPr lang="en-US" baseline="0"/>
              <a:t> </a:t>
            </a:r>
            <a:r>
              <a:rPr lang="en-US" baseline="0" err="1"/>
              <a:t>tràng</a:t>
            </a:r>
            <a:r>
              <a:rPr lang="en-US" baseline="0"/>
              <a:t> </a:t>
            </a:r>
            <a:r>
              <a:rPr lang="en-US" baseline="0" err="1"/>
              <a:t>phát</a:t>
            </a:r>
            <a:r>
              <a:rPr lang="en-US" baseline="0"/>
              <a:t> </a:t>
            </a:r>
            <a:r>
              <a:rPr lang="en-US" baseline="0" err="1"/>
              <a:t>triển</a:t>
            </a:r>
            <a:r>
              <a:rPr lang="en-US" baseline="0"/>
              <a:t> </a:t>
            </a:r>
            <a:r>
              <a:rPr lang="en-US" baseline="0" err="1"/>
              <a:t>nhanh</a:t>
            </a:r>
            <a:r>
              <a:rPr lang="en-US" baseline="0"/>
              <a:t> </a:t>
            </a:r>
            <a:r>
              <a:rPr lang="en-US" baseline="0" err="1"/>
              <a:t>hơn</a:t>
            </a:r>
            <a:r>
              <a:rPr lang="en-US" baseline="0"/>
              <a:t> RT </a:t>
            </a:r>
            <a:r>
              <a:rPr lang="en-US" baseline="0">
                <a:sym typeface="Wingdings" pitchFamily="2" charset="2"/>
              </a:rPr>
              <a:t> RT </a:t>
            </a:r>
            <a:r>
              <a:rPr lang="en-US" baseline="0" err="1">
                <a:sym typeface="Wingdings" pitchFamily="2" charset="2"/>
              </a:rPr>
              <a:t>dần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nằm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lệch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vào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giữa</a:t>
            </a:r>
            <a:r>
              <a:rPr lang="en-US" baseline="0">
                <a:sym typeface="Wingdings" pitchFamily="2" charset="2"/>
              </a:rPr>
              <a:t> so </a:t>
            </a:r>
            <a:r>
              <a:rPr lang="en-US" baseline="0" err="1">
                <a:sym typeface="Wingdings" pitchFamily="2" charset="2"/>
              </a:rPr>
              <a:t>với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đáy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manh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tràng</a:t>
            </a:r>
            <a:r>
              <a:rPr lang="en-US" baseline="0">
                <a:sym typeface="Wingdings" pitchFamily="2" charset="2"/>
              </a:rPr>
              <a:t>, </a:t>
            </a:r>
            <a:r>
              <a:rPr lang="en-US" baseline="0" err="1">
                <a:sym typeface="Wingdings" pitchFamily="2" charset="2"/>
              </a:rPr>
              <a:t>về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phía</a:t>
            </a:r>
            <a:r>
              <a:rPr lang="en-US" baseline="0">
                <a:sym typeface="Wingdings" pitchFamily="2" charset="2"/>
              </a:rPr>
              <a:t> van </a:t>
            </a:r>
            <a:r>
              <a:rPr lang="en-US" baseline="0" err="1">
                <a:sym typeface="Wingdings" pitchFamily="2" charset="2"/>
              </a:rPr>
              <a:t>hồi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manh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tràng</a:t>
            </a:r>
            <a:r>
              <a:rPr lang="en-US" baseline="0">
                <a:sym typeface="Wingdings" pitchFamily="2" charset="2"/>
              </a:rPr>
              <a:t>.</a:t>
            </a:r>
          </a:p>
          <a:p>
            <a:r>
              <a:rPr lang="en-US" baseline="0" err="1">
                <a:sym typeface="Wingdings" pitchFamily="2" charset="2"/>
              </a:rPr>
              <a:t>Làm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cho</a:t>
            </a:r>
            <a:r>
              <a:rPr lang="en-US" baseline="0">
                <a:sym typeface="Wingdings" pitchFamily="2" charset="2"/>
              </a:rPr>
              <a:t> RT </a:t>
            </a:r>
            <a:r>
              <a:rPr lang="en-US" baseline="0" err="1">
                <a:sym typeface="Wingdings" pitchFamily="2" charset="2"/>
              </a:rPr>
              <a:t>có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nhìu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vị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trí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khác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nhau</a:t>
            </a:r>
            <a:r>
              <a:rPr lang="en-US" baseline="0">
                <a:sym typeface="Wingdings" pitchFamily="2" charset="2"/>
              </a:rPr>
              <a:t> so </a:t>
            </a:r>
            <a:r>
              <a:rPr lang="en-US" baseline="0" err="1">
                <a:sym typeface="Wingdings" pitchFamily="2" charset="2"/>
              </a:rPr>
              <a:t>với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manh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tràng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cũng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như</a:t>
            </a:r>
            <a:r>
              <a:rPr lang="en-US" baseline="0">
                <a:sym typeface="Wingdings" pitchFamily="2" charset="2"/>
              </a:rPr>
              <a:t> so </a:t>
            </a:r>
            <a:r>
              <a:rPr lang="en-US" baseline="0" err="1">
                <a:sym typeface="Wingdings" pitchFamily="2" charset="2"/>
              </a:rPr>
              <a:t>với</a:t>
            </a:r>
            <a:r>
              <a:rPr lang="en-US" baseline="0">
                <a:sym typeface="Wingdings" pitchFamily="2" charset="2"/>
              </a:rPr>
              <a:t> ổ </a:t>
            </a:r>
            <a:r>
              <a:rPr lang="en-US" baseline="0" err="1">
                <a:sym typeface="Wingdings" pitchFamily="2" charset="2"/>
              </a:rPr>
              <a:t>bụng</a:t>
            </a:r>
            <a:r>
              <a:rPr lang="en-US" baseline="0">
                <a:sym typeface="Wingdings" pitchFamily="2" charset="2"/>
              </a:rPr>
              <a:t>  do </a:t>
            </a:r>
            <a:r>
              <a:rPr lang="en-US" baseline="0" err="1">
                <a:sym typeface="Wingdings" pitchFamily="2" charset="2"/>
              </a:rPr>
              <a:t>đó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biểu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hiện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lâm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sàng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của</a:t>
            </a:r>
            <a:r>
              <a:rPr lang="en-US" baseline="0">
                <a:sym typeface="Wingdings" pitchFamily="2" charset="2"/>
              </a:rPr>
              <a:t> VRT </a:t>
            </a:r>
            <a:r>
              <a:rPr lang="en-US" baseline="0" err="1">
                <a:sym typeface="Wingdings" pitchFamily="2" charset="2"/>
              </a:rPr>
              <a:t>rất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đa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dạng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gây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nhìu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khó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khăn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trong</a:t>
            </a:r>
            <a:r>
              <a:rPr lang="en-US" baseline="0">
                <a:sym typeface="Wingdings" pitchFamily="2" charset="2"/>
              </a:rPr>
              <a:t> CĐ </a:t>
            </a:r>
            <a:r>
              <a:rPr lang="en-US" baseline="0" err="1">
                <a:sym typeface="Wingdings" pitchFamily="2" charset="2"/>
              </a:rPr>
              <a:t>bệnh</a:t>
            </a:r>
            <a:r>
              <a:rPr lang="en-US" baseline="0">
                <a:sym typeface="Wingdings" pitchFamily="2" charset="2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ym typeface="Wingdings" pitchFamily="2" charset="2"/>
              </a:rPr>
              <a:t> </a:t>
            </a:r>
            <a:r>
              <a:rPr lang="en-US" err="1">
                <a:sym typeface="Wingdings" pitchFamily="2" charset="2"/>
              </a:rPr>
              <a:t>tạo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lớp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cơ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dọc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duy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nhất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của</a:t>
            </a:r>
            <a:r>
              <a:rPr lang="en-US">
                <a:sym typeface="Wingdings" pitchFamily="2" charset="2"/>
              </a:rPr>
              <a:t> RT : </a:t>
            </a:r>
            <a:r>
              <a:rPr lang="en-US" err="1">
                <a:sym typeface="Wingdings" pitchFamily="2" charset="2"/>
              </a:rPr>
              <a:t>đây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là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mốc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giải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phẫu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chắc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chắn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nhất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để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tìm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gốc</a:t>
            </a:r>
            <a:r>
              <a:rPr lang="en-US" baseline="0">
                <a:sym typeface="Wingdings" pitchFamily="2" charset="2"/>
              </a:rPr>
              <a:t> RT.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52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Thai </a:t>
            </a:r>
            <a:r>
              <a:rPr lang="en-US" err="1">
                <a:latin typeface="Calibri"/>
                <a:cs typeface="Calibri"/>
              </a:rPr>
              <a:t>kì</a:t>
            </a:r>
            <a:r>
              <a:rPr lang="en-US">
                <a:latin typeface="Calibri"/>
                <a:cs typeface="Calibri"/>
              </a:rPr>
              <a:t>: </a:t>
            </a:r>
            <a:r>
              <a:rPr lang="en-US" err="1">
                <a:latin typeface="Calibri"/>
                <a:cs typeface="Calibri"/>
              </a:rPr>
              <a:t>thai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ngoài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tử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cung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viêm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màng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nuôi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dọa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sinh</a:t>
            </a:r>
            <a:r>
              <a:rPr lang="en-US">
                <a:latin typeface="Calibri"/>
                <a:cs typeface="Calibri"/>
              </a:rPr>
              <a:t> non,…</a:t>
            </a:r>
          </a:p>
          <a:p>
            <a:r>
              <a:rPr lang="en-US">
                <a:latin typeface="Calibri"/>
                <a:cs typeface="Calibri"/>
              </a:rPr>
              <a:t>Trong </a:t>
            </a:r>
            <a:r>
              <a:rPr lang="en-US" err="1">
                <a:latin typeface="Calibri"/>
                <a:cs typeface="Calibri"/>
              </a:rPr>
              <a:t>quá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trình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phát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triển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của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thai</a:t>
            </a:r>
            <a:r>
              <a:rPr lang="en-US">
                <a:latin typeface="Calibri"/>
                <a:cs typeface="Calibri"/>
              </a:rPr>
              <a:t>, RT </a:t>
            </a:r>
            <a:r>
              <a:rPr lang="en-US" err="1">
                <a:latin typeface="Calibri"/>
                <a:cs typeface="Calibri"/>
              </a:rPr>
              <a:t>bị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đẩy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lên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cao</a:t>
            </a:r>
            <a:r>
              <a:rPr lang="en-US">
                <a:latin typeface="Calibri"/>
                <a:cs typeface="Calibri"/>
              </a:rPr>
              <a:t>, 3 </a:t>
            </a:r>
            <a:r>
              <a:rPr lang="en-US" err="1">
                <a:latin typeface="Calibri"/>
                <a:cs typeface="Calibri"/>
              </a:rPr>
              <a:t>tháng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đầu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như</a:t>
            </a:r>
            <a:r>
              <a:rPr lang="en-US">
                <a:latin typeface="Calibri"/>
                <a:cs typeface="Calibri"/>
              </a:rPr>
              <a:t> ng ko </a:t>
            </a:r>
            <a:r>
              <a:rPr lang="en-US" err="1">
                <a:latin typeface="Calibri"/>
                <a:cs typeface="Calibri"/>
              </a:rPr>
              <a:t>mang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thai</a:t>
            </a:r>
            <a:r>
              <a:rPr lang="en-US">
                <a:latin typeface="Calibri"/>
                <a:cs typeface="Calibri"/>
              </a:rPr>
              <a:t>, 3 </a:t>
            </a:r>
            <a:r>
              <a:rPr lang="en-US" err="1">
                <a:latin typeface="Calibri"/>
                <a:cs typeface="Calibri"/>
              </a:rPr>
              <a:t>tháng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cuối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bị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lấp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sau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tử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cung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nên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khó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chạm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tới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khi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ấn</a:t>
            </a:r>
            <a:r>
              <a:rPr lang="en-US">
                <a:latin typeface="Calibri"/>
                <a:cs typeface="Calibri"/>
              </a:rPr>
              <a:t> HCP, do </a:t>
            </a:r>
            <a:r>
              <a:rPr lang="en-US" err="1">
                <a:latin typeface="Calibri"/>
                <a:cs typeface="Calibri"/>
              </a:rPr>
              <a:t>đó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mêm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khám</a:t>
            </a:r>
            <a:r>
              <a:rPr lang="en-US">
                <a:latin typeface="Calibri"/>
                <a:cs typeface="Calibri"/>
              </a:rPr>
              <a:t> BN ở </a:t>
            </a:r>
            <a:r>
              <a:rPr lang="en-US" err="1">
                <a:latin typeface="Calibri"/>
                <a:cs typeface="Calibri"/>
              </a:rPr>
              <a:t>tư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thế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nằm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nghiêng</a:t>
            </a:r>
            <a:r>
              <a:rPr lang="en-US">
                <a:latin typeface="Calibri"/>
                <a:cs typeface="Calibri"/>
              </a:rPr>
              <a:t> T, </a:t>
            </a:r>
            <a:r>
              <a:rPr lang="en-US" err="1">
                <a:latin typeface="Calibri"/>
                <a:cs typeface="Calibri"/>
              </a:rPr>
              <a:t>và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tìm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dấu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hiệu</a:t>
            </a:r>
            <a:r>
              <a:rPr lang="en-US">
                <a:latin typeface="Calibri"/>
                <a:cs typeface="Calibri"/>
              </a:rPr>
              <a:t> Rovsing.</a:t>
            </a:r>
          </a:p>
          <a:p>
            <a:r>
              <a:rPr lang="en-US">
                <a:latin typeface="Calibri"/>
                <a:cs typeface="Calibri"/>
              </a:rPr>
              <a:t>SGMD: </a:t>
            </a:r>
            <a:r>
              <a:rPr lang="en-US" err="1">
                <a:latin typeface="Calibri"/>
                <a:cs typeface="Calibri"/>
              </a:rPr>
              <a:t>ghép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tạng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hóa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trị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bệnh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ác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tính</a:t>
            </a:r>
            <a:r>
              <a:rPr lang="en-US">
                <a:latin typeface="Calibri"/>
                <a:cs typeface="Calibri"/>
              </a:rPr>
              <a:t>, HIVS,… CĐ </a:t>
            </a:r>
            <a:r>
              <a:rPr lang="en-US" err="1">
                <a:latin typeface="Calibri"/>
                <a:cs typeface="Calibri"/>
              </a:rPr>
              <a:t>khó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khăn</a:t>
            </a:r>
            <a:r>
              <a:rPr lang="en-US">
                <a:latin typeface="Calibri"/>
                <a:cs typeface="Calibri"/>
              </a:rPr>
              <a:t> do </a:t>
            </a:r>
            <a:r>
              <a:rPr lang="en-US" err="1">
                <a:latin typeface="Calibri"/>
                <a:cs typeface="Calibri"/>
              </a:rPr>
              <a:t>triệu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chứng</a:t>
            </a:r>
            <a:r>
              <a:rPr lang="en-US">
                <a:latin typeface="Calibri"/>
                <a:cs typeface="Calibri"/>
              </a:rPr>
              <a:t> ko </a:t>
            </a:r>
            <a:r>
              <a:rPr lang="en-US" err="1">
                <a:latin typeface="Calibri"/>
                <a:cs typeface="Calibri"/>
              </a:rPr>
              <a:t>rõ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ràng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sốt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và</a:t>
            </a:r>
            <a:r>
              <a:rPr lang="en-US">
                <a:latin typeface="Calibri"/>
                <a:cs typeface="Calibri"/>
              </a:rPr>
              <a:t> BC </a:t>
            </a:r>
            <a:r>
              <a:rPr lang="en-US" err="1">
                <a:latin typeface="Calibri"/>
                <a:cs typeface="Calibri"/>
              </a:rPr>
              <a:t>có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thể</a:t>
            </a:r>
            <a:r>
              <a:rPr lang="en-US">
                <a:latin typeface="Calibri"/>
                <a:cs typeface="Calibri"/>
              </a:rPr>
              <a:t> ko </a:t>
            </a:r>
            <a:r>
              <a:rPr lang="en-US" err="1">
                <a:latin typeface="Calibri"/>
                <a:cs typeface="Calibri"/>
              </a:rPr>
              <a:t>thể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hiện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rõ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bệnh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nhiều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bệnh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lí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gây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đau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bụng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khác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cần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phân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biệt</a:t>
            </a:r>
            <a:r>
              <a:rPr lang="en-US">
                <a:latin typeface="Calibri"/>
                <a:cs typeface="Calibri"/>
              </a:rPr>
              <a:t>: </a:t>
            </a:r>
            <a:r>
              <a:rPr lang="en-US" err="1">
                <a:latin typeface="Calibri"/>
                <a:cs typeface="Calibri"/>
              </a:rPr>
              <a:t>viêm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gan</a:t>
            </a:r>
            <a:r>
              <a:rPr lang="en-US">
                <a:latin typeface="Calibri"/>
                <a:cs typeface="Calibri"/>
              </a:rPr>
              <a:t>/</a:t>
            </a:r>
            <a:r>
              <a:rPr lang="en-US" err="1">
                <a:latin typeface="Calibri"/>
                <a:cs typeface="Calibri"/>
              </a:rPr>
              <a:t>tụy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nhiễm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khuẩn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cơ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hội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trong</a:t>
            </a:r>
            <a:r>
              <a:rPr lang="en-US">
                <a:latin typeface="Calibri"/>
                <a:cs typeface="Calibri"/>
              </a:rPr>
              <a:t> ổ </a:t>
            </a:r>
            <a:r>
              <a:rPr lang="en-US" err="1">
                <a:latin typeface="Calibri"/>
                <a:cs typeface="Calibri"/>
              </a:rPr>
              <a:t>bụng</a:t>
            </a:r>
            <a:r>
              <a:rPr lang="en-US">
                <a:latin typeface="Calibri"/>
                <a:cs typeface="Calibri"/>
              </a:rPr>
              <a:t> (</a:t>
            </a:r>
            <a:r>
              <a:rPr lang="en-US" err="1">
                <a:latin typeface="Calibri"/>
                <a:cs typeface="Calibri"/>
              </a:rPr>
              <a:t>lao</a:t>
            </a:r>
            <a:r>
              <a:rPr lang="en-US">
                <a:latin typeface="Calibri"/>
                <a:cs typeface="Calibri"/>
              </a:rPr>
              <a:t>, CMV), </a:t>
            </a:r>
            <a:r>
              <a:rPr lang="en-US" err="1">
                <a:latin typeface="Calibri"/>
                <a:cs typeface="Calibri"/>
              </a:rPr>
              <a:t>bệnh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ác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tính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thứ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phát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thương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hàn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viêm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túi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mật</a:t>
            </a:r>
            <a:r>
              <a:rPr lang="en-US">
                <a:latin typeface="Calibri"/>
                <a:cs typeface="Calibri"/>
              </a:rPr>
              <a:t> ko do </a:t>
            </a:r>
            <a:r>
              <a:rPr lang="en-US" err="1">
                <a:latin typeface="Calibri"/>
                <a:cs typeface="Calibri"/>
              </a:rPr>
              <a:t>sỏi</a:t>
            </a:r>
            <a:r>
              <a:rPr lang="en-US">
                <a:latin typeface="Calibri"/>
                <a:cs typeface="Calibri"/>
              </a:rPr>
              <a:t>,...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9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Đám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quánh</a:t>
            </a:r>
            <a:r>
              <a:rPr lang="en-US">
                <a:latin typeface="Calibri"/>
                <a:cs typeface="Calibri"/>
              </a:rPr>
              <a:t>  </a:t>
            </a:r>
            <a:r>
              <a:rPr lang="en-US" err="1">
                <a:latin typeface="Calibri"/>
                <a:cs typeface="Calibri"/>
              </a:rPr>
              <a:t>là</a:t>
            </a:r>
            <a:r>
              <a:rPr lang="en-US">
                <a:latin typeface="Calibri"/>
                <a:cs typeface="Calibri"/>
              </a:rPr>
              <a:t> RT </a:t>
            </a:r>
            <a:r>
              <a:rPr lang="en-US" err="1">
                <a:latin typeface="Calibri"/>
                <a:cs typeface="Calibri"/>
              </a:rPr>
              <a:t>viêm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đx</a:t>
            </a:r>
            <a:r>
              <a:rPr lang="en-US">
                <a:latin typeface="Calibri"/>
                <a:cs typeface="Calibri"/>
              </a:rPr>
              <a:t> bao </a:t>
            </a:r>
            <a:r>
              <a:rPr lang="en-US" err="1">
                <a:latin typeface="Calibri"/>
                <a:cs typeface="Calibri"/>
              </a:rPr>
              <a:t>bọc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bởi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các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cơ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qan</a:t>
            </a:r>
            <a:r>
              <a:rPr lang="en-US">
                <a:latin typeface="Calibri"/>
                <a:cs typeface="Calibri"/>
              </a:rPr>
              <a:t> bao </a:t>
            </a:r>
            <a:r>
              <a:rPr lang="en-US" err="1">
                <a:latin typeface="Calibri"/>
                <a:cs typeface="Calibri"/>
              </a:rPr>
              <a:t>quanh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thg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gặp</a:t>
            </a:r>
            <a:r>
              <a:rPr lang="en-US">
                <a:latin typeface="Calibri"/>
                <a:cs typeface="Calibri"/>
              </a:rPr>
              <a:t> ở ng </a:t>
            </a:r>
            <a:r>
              <a:rPr lang="en-US" err="1">
                <a:latin typeface="Calibri"/>
                <a:cs typeface="Calibri"/>
              </a:rPr>
              <a:t>có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sức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đề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kháng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tốt</a:t>
            </a:r>
          </a:p>
          <a:p>
            <a:r>
              <a:rPr lang="en-US" err="1">
                <a:latin typeface="Calibri"/>
                <a:cs typeface="Calibri"/>
              </a:rPr>
              <a:t>Áp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xe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là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một</a:t>
            </a:r>
            <a:r>
              <a:rPr lang="en-US">
                <a:latin typeface="Calibri"/>
                <a:cs typeface="Calibri"/>
              </a:rPr>
              <a:t> ổ </a:t>
            </a:r>
            <a:r>
              <a:rPr lang="en-US" err="1">
                <a:latin typeface="Calibri"/>
                <a:cs typeface="Calibri"/>
              </a:rPr>
              <a:t>mủ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có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ghạn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rõ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rệt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với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xoang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bụng</a:t>
            </a:r>
            <a:r>
              <a:rPr lang="en-US">
                <a:latin typeface="Calibri"/>
                <a:cs typeface="Calibri"/>
              </a:rPr>
              <a:t>, RT </a:t>
            </a:r>
            <a:r>
              <a:rPr lang="en-US" err="1">
                <a:latin typeface="Calibri"/>
                <a:cs typeface="Calibri"/>
              </a:rPr>
              <a:t>vỡ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đx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thành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hóa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bởi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các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cơ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quan</a:t>
            </a:r>
            <a:r>
              <a:rPr lang="en-US">
                <a:latin typeface="Calibri"/>
                <a:cs typeface="Calibri"/>
              </a:rPr>
              <a:t> bao </a:t>
            </a:r>
            <a:r>
              <a:rPr lang="en-US" err="1">
                <a:latin typeface="Calibri"/>
                <a:cs typeface="Calibri"/>
              </a:rPr>
              <a:t>quanh</a:t>
            </a:r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Cần</a:t>
            </a:r>
            <a:r>
              <a:rPr lang="en-US">
                <a:latin typeface="Calibri"/>
                <a:cs typeface="Calibri"/>
              </a:rPr>
              <a:t> pb </a:t>
            </a:r>
            <a:r>
              <a:rPr lang="en-US" err="1">
                <a:latin typeface="Calibri"/>
                <a:cs typeface="Calibri"/>
              </a:rPr>
              <a:t>với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tình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trạng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viêm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quanh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khối</a:t>
            </a:r>
            <a:r>
              <a:rPr lang="en-US">
                <a:latin typeface="Calibri"/>
                <a:cs typeface="Calibri"/>
              </a:rPr>
              <a:t> u </a:t>
            </a:r>
            <a:r>
              <a:rPr lang="en-US" err="1">
                <a:latin typeface="Calibri"/>
                <a:cs typeface="Calibri"/>
              </a:rPr>
              <a:t>manh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tràng</a:t>
            </a:r>
            <a:r>
              <a:rPr lang="en-US">
                <a:latin typeface="Calibri"/>
                <a:cs typeface="Calibri"/>
              </a:rPr>
              <a:t>.</a:t>
            </a:r>
          </a:p>
          <a:p>
            <a:r>
              <a:rPr lang="en-US">
                <a:latin typeface="Calibri"/>
                <a:cs typeface="Calibri"/>
              </a:rPr>
              <a:t>SA </a:t>
            </a:r>
            <a:r>
              <a:rPr lang="en-US" err="1">
                <a:latin typeface="Calibri"/>
                <a:cs typeface="Calibri"/>
              </a:rPr>
              <a:t>bụng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và</a:t>
            </a:r>
            <a:r>
              <a:rPr lang="en-US">
                <a:latin typeface="Calibri"/>
                <a:cs typeface="Calibri"/>
              </a:rPr>
              <a:t> CT </a:t>
            </a:r>
            <a:r>
              <a:rPr lang="en-US" err="1">
                <a:latin typeface="Calibri"/>
                <a:cs typeface="Calibri"/>
              </a:rPr>
              <a:t>giúp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đánh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giá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tình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trạng</a:t>
            </a:r>
            <a:r>
              <a:rPr lang="en-US">
                <a:latin typeface="Calibri"/>
                <a:cs typeface="Calibri"/>
              </a:rPr>
              <a:t> ổ </a:t>
            </a:r>
            <a:r>
              <a:rPr lang="en-US" err="1">
                <a:latin typeface="Calibri"/>
                <a:cs typeface="Calibri"/>
              </a:rPr>
              <a:t>áp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xe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63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PT </a:t>
            </a:r>
            <a:r>
              <a:rPr lang="en-US" err="1"/>
              <a:t>nên</a:t>
            </a:r>
            <a:r>
              <a:rPr lang="en-US" baseline="0"/>
              <a:t> </a:t>
            </a:r>
            <a:r>
              <a:rPr lang="en-US" baseline="0" err="1"/>
              <a:t>đx</a:t>
            </a:r>
            <a:r>
              <a:rPr lang="en-US" baseline="0"/>
              <a:t> </a:t>
            </a:r>
            <a:r>
              <a:rPr lang="en-US" baseline="0" err="1"/>
              <a:t>tiến</a:t>
            </a:r>
            <a:r>
              <a:rPr lang="en-US" baseline="0"/>
              <a:t> </a:t>
            </a:r>
            <a:r>
              <a:rPr lang="en-US" baseline="0" err="1"/>
              <a:t>hành</a:t>
            </a:r>
            <a:r>
              <a:rPr lang="en-US" baseline="0"/>
              <a:t> </a:t>
            </a:r>
            <a:r>
              <a:rPr lang="en-US" baseline="0" err="1"/>
              <a:t>càng</a:t>
            </a:r>
            <a:r>
              <a:rPr lang="en-US" baseline="0"/>
              <a:t> </a:t>
            </a:r>
            <a:r>
              <a:rPr lang="en-US" baseline="0" err="1"/>
              <a:t>sớm</a:t>
            </a:r>
            <a:r>
              <a:rPr lang="en-US" baseline="0"/>
              <a:t> </a:t>
            </a:r>
            <a:r>
              <a:rPr lang="en-US" baseline="0" err="1"/>
              <a:t>càng</a:t>
            </a:r>
            <a:r>
              <a:rPr lang="en-US" baseline="0"/>
              <a:t> </a:t>
            </a:r>
            <a:r>
              <a:rPr lang="en-US" baseline="0" err="1"/>
              <a:t>tốt</a:t>
            </a:r>
            <a:r>
              <a:rPr lang="en-US" baseline="0"/>
              <a:t>, </a:t>
            </a:r>
            <a:r>
              <a:rPr lang="en-US" baseline="0" err="1"/>
              <a:t>tránh</a:t>
            </a:r>
            <a:r>
              <a:rPr lang="en-US" baseline="0"/>
              <a:t> </a:t>
            </a:r>
            <a:r>
              <a:rPr lang="en-US" baseline="0" err="1"/>
              <a:t>trì</a:t>
            </a:r>
            <a:r>
              <a:rPr lang="en-US" baseline="0"/>
              <a:t> </a:t>
            </a:r>
            <a:r>
              <a:rPr lang="en-US" baseline="0" err="1"/>
              <a:t>hoãn</a:t>
            </a:r>
            <a:r>
              <a:rPr lang="en-US" baseline="0"/>
              <a:t> ko </a:t>
            </a:r>
            <a:r>
              <a:rPr lang="en-US" baseline="0" err="1"/>
              <a:t>cần</a:t>
            </a:r>
            <a:r>
              <a:rPr lang="en-US" baseline="0"/>
              <a:t> </a:t>
            </a:r>
            <a:r>
              <a:rPr lang="en-US" baseline="0" err="1"/>
              <a:t>thiết</a:t>
            </a:r>
            <a:r>
              <a:rPr lang="en-US" baseline="0"/>
              <a:t>.</a:t>
            </a:r>
          </a:p>
          <a:p>
            <a:r>
              <a:rPr lang="en-US" err="1">
                <a:cs typeface="Calibri"/>
              </a:rPr>
              <a:t>Nội</a:t>
            </a:r>
            <a:r>
              <a:rPr lang="en-US">
                <a:cs typeface="Calibri"/>
              </a:rPr>
              <a:t> khoa: </a:t>
            </a:r>
            <a:r>
              <a:rPr lang="en-US" err="1">
                <a:cs typeface="Calibri"/>
              </a:rPr>
              <a:t>tái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phát</a:t>
            </a:r>
            <a:r>
              <a:rPr lang="en-US">
                <a:cs typeface="Calibri"/>
              </a:rPr>
              <a:t>/ </a:t>
            </a:r>
            <a:r>
              <a:rPr lang="en-US" err="1">
                <a:cs typeface="Calibri"/>
              </a:rPr>
              <a:t>biến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chứng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sau</a:t>
            </a:r>
            <a:r>
              <a:rPr lang="en-US">
                <a:cs typeface="Calibri"/>
              </a:rPr>
              <a:t> 1 </a:t>
            </a:r>
            <a:r>
              <a:rPr lang="en-US" err="1">
                <a:cs typeface="Calibri"/>
              </a:rPr>
              <a:t>năm</a:t>
            </a:r>
            <a:r>
              <a:rPr lang="en-US">
                <a:cs typeface="Calibri"/>
              </a:rPr>
              <a:t> 30-40%, </a:t>
            </a:r>
            <a:r>
              <a:rPr lang="en-US" err="1">
                <a:cs typeface="Calibri"/>
              </a:rPr>
              <a:t>bỏ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sót</a:t>
            </a:r>
            <a:r>
              <a:rPr lang="en-US">
                <a:cs typeface="Calibri"/>
              </a:rPr>
              <a:t> u RT </a:t>
            </a:r>
            <a:r>
              <a:rPr lang="en-US" err="1">
                <a:cs typeface="Calibri"/>
              </a:rPr>
              <a:t>chiếm</a:t>
            </a:r>
            <a:r>
              <a:rPr lang="en-US">
                <a:cs typeface="Calibri"/>
              </a:rPr>
              <a:t> 0,6-0,9%--&gt; VRT ko BC ở </a:t>
            </a:r>
            <a:r>
              <a:rPr lang="en-US" err="1">
                <a:cs typeface="Calibri"/>
              </a:rPr>
              <a:t>xa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xôi</a:t>
            </a:r>
            <a:r>
              <a:rPr lang="en-US">
                <a:cs typeface="Calibri"/>
              </a:rPr>
              <a:t>, BN </a:t>
            </a:r>
            <a:r>
              <a:rPr lang="en-US" err="1">
                <a:cs typeface="Calibri"/>
              </a:rPr>
              <a:t>có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nhìu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nguy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cho</a:t>
            </a:r>
            <a:r>
              <a:rPr lang="en-US">
                <a:cs typeface="Calibri"/>
              </a:rPr>
              <a:t> cuộc mổ/ BN ko </a:t>
            </a:r>
            <a:r>
              <a:rPr lang="en-US" err="1">
                <a:cs typeface="Calibri"/>
              </a:rPr>
              <a:t>muốn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mổ</a:t>
            </a:r>
          </a:p>
          <a:p>
            <a:r>
              <a:rPr lang="en-US">
                <a:cs typeface="Calibri"/>
              </a:rPr>
              <a:t>Trong VRT </a:t>
            </a:r>
            <a:r>
              <a:rPr lang="en-US" err="1">
                <a:cs typeface="Calibri"/>
              </a:rPr>
              <a:t>cấp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thể</a:t>
            </a:r>
            <a:r>
              <a:rPr lang="en-US">
                <a:cs typeface="Calibri"/>
              </a:rPr>
              <a:t> sung </a:t>
            </a:r>
            <a:r>
              <a:rPr lang="en-US" err="1">
                <a:cs typeface="Calibri"/>
              </a:rPr>
              <a:t>huyết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có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thể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chỉ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cần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dùng</a:t>
            </a:r>
            <a:r>
              <a:rPr lang="en-US">
                <a:cs typeface="Calibri"/>
              </a:rPr>
              <a:t> 1 </a:t>
            </a:r>
            <a:r>
              <a:rPr lang="en-US" err="1">
                <a:cs typeface="Calibri"/>
              </a:rPr>
              <a:t>liều</a:t>
            </a:r>
            <a:r>
              <a:rPr lang="en-US">
                <a:cs typeface="Calibri"/>
              </a:rPr>
              <a:t> Ks </a:t>
            </a:r>
            <a:r>
              <a:rPr lang="en-US" err="1">
                <a:cs typeface="Calibri"/>
              </a:rPr>
              <a:t>dự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phòng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trx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pthuat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với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phổ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roongjdieejt</a:t>
            </a:r>
            <a:r>
              <a:rPr lang="en-US">
                <a:cs typeface="Calibri"/>
              </a:rPr>
              <a:t> vi </a:t>
            </a:r>
            <a:r>
              <a:rPr lang="en-US" err="1">
                <a:cs typeface="Calibri"/>
              </a:rPr>
              <a:t>trùng</a:t>
            </a:r>
            <a:r>
              <a:rPr lang="en-US">
                <a:cs typeface="Calibri"/>
              </a:rPr>
              <a:t> gram (-), VPM VRT do VRT </a:t>
            </a:r>
            <a:r>
              <a:rPr lang="en-US" err="1">
                <a:cs typeface="Calibri"/>
              </a:rPr>
              <a:t>vỡ</a:t>
            </a:r>
            <a:r>
              <a:rPr lang="en-US"/>
              <a:t>: </a:t>
            </a:r>
            <a:r>
              <a:rPr lang="en-US" err="1"/>
              <a:t>làm</a:t>
            </a:r>
            <a:r>
              <a:rPr lang="en-US"/>
              <a:t> </a:t>
            </a:r>
            <a:r>
              <a:rPr lang="en-US" err="1"/>
              <a:t>sạch</a:t>
            </a:r>
            <a:r>
              <a:rPr lang="en-US"/>
              <a:t> </a:t>
            </a:r>
            <a:r>
              <a:rPr lang="en-US" err="1"/>
              <a:t>xoang</a:t>
            </a:r>
            <a:r>
              <a:rPr lang="en-US"/>
              <a:t> </a:t>
            </a:r>
            <a:r>
              <a:rPr lang="en-US" err="1"/>
              <a:t>phúc</a:t>
            </a:r>
            <a:r>
              <a:rPr lang="en-US"/>
              <a:t> </a:t>
            </a:r>
            <a:r>
              <a:rPr lang="en-US" err="1"/>
              <a:t>mạc</a:t>
            </a:r>
            <a:r>
              <a:rPr lang="en-US"/>
              <a:t>, </a:t>
            </a:r>
            <a:r>
              <a:rPr lang="en-US" err="1"/>
              <a:t>dẫn</a:t>
            </a:r>
            <a:r>
              <a:rPr lang="en-US"/>
              <a:t> </a:t>
            </a:r>
            <a:r>
              <a:rPr lang="en-US" err="1"/>
              <a:t>lưu</a:t>
            </a:r>
            <a:r>
              <a:rPr lang="en-US"/>
              <a:t>, </a:t>
            </a:r>
            <a:r>
              <a:rPr lang="en-US" err="1"/>
              <a:t>kháng</a:t>
            </a:r>
            <a:r>
              <a:rPr lang="en-US"/>
              <a:t> </a:t>
            </a:r>
            <a:r>
              <a:rPr lang="en-US" err="1"/>
              <a:t>sinh</a:t>
            </a:r>
            <a:r>
              <a:rPr lang="en-US"/>
              <a:t> </a:t>
            </a:r>
            <a:r>
              <a:rPr lang="en-US" err="1"/>
              <a:t>điều</a:t>
            </a:r>
            <a:r>
              <a:rPr lang="en-US"/>
              <a:t> </a:t>
            </a:r>
            <a:r>
              <a:rPr lang="en-US" err="1"/>
              <a:t>trị</a:t>
            </a:r>
            <a:r>
              <a:rPr lang="en-US"/>
              <a:t> 4-7d </a:t>
            </a:r>
            <a:r>
              <a:rPr lang="en-US" err="1"/>
              <a:t>sau</a:t>
            </a:r>
            <a:r>
              <a:rPr lang="en-US"/>
              <a:t> </a:t>
            </a:r>
            <a:r>
              <a:rPr lang="en-US" err="1"/>
              <a:t>phẫu</a:t>
            </a:r>
            <a:r>
              <a:rPr lang="en-US"/>
              <a:t> </a:t>
            </a:r>
            <a:r>
              <a:rPr lang="en-US" err="1"/>
              <a:t>thuật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Lựa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chọn</a:t>
            </a:r>
            <a:r>
              <a:rPr lang="en-US">
                <a:cs typeface="Calibri"/>
              </a:rPr>
              <a:t> Ks boa </a:t>
            </a:r>
            <a:r>
              <a:rPr lang="en-US" err="1">
                <a:cs typeface="Calibri"/>
              </a:rPr>
              <a:t>phủ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cả</a:t>
            </a:r>
            <a:r>
              <a:rPr lang="en-US">
                <a:cs typeface="Calibri"/>
              </a:rPr>
              <a:t> VK gram </a:t>
            </a:r>
            <a:r>
              <a:rPr lang="en-US" err="1">
                <a:cs typeface="Calibri"/>
              </a:rPr>
              <a:t>âm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và</a:t>
            </a:r>
            <a:r>
              <a:rPr lang="en-US">
                <a:cs typeface="Calibri"/>
              </a:rPr>
              <a:t> vi </a:t>
            </a:r>
            <a:r>
              <a:rPr lang="en-US" err="1">
                <a:cs typeface="Calibri"/>
              </a:rPr>
              <a:t>trùng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đường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ruột</a:t>
            </a:r>
            <a:r>
              <a:rPr lang="en-US">
                <a:cs typeface="Calibri"/>
              </a:rPr>
              <a:t>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13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Xu </a:t>
            </a:r>
            <a:r>
              <a:rPr lang="en-US" err="1">
                <a:latin typeface="Calibri"/>
                <a:cs typeface="Calibri"/>
              </a:rPr>
              <a:t>hướng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điều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trị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trên</a:t>
            </a:r>
            <a:r>
              <a:rPr lang="en-US">
                <a:latin typeface="Calibri"/>
                <a:cs typeface="Calibri"/>
              </a:rPr>
              <a:t> y </a:t>
            </a:r>
            <a:r>
              <a:rPr lang="en-US" err="1">
                <a:latin typeface="Calibri"/>
                <a:cs typeface="Calibri"/>
              </a:rPr>
              <a:t>văn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là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bảo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tồn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băng</a:t>
            </a:r>
            <a:r>
              <a:rPr lang="en-US">
                <a:latin typeface="Calibri"/>
                <a:cs typeface="Calibri"/>
              </a:rPr>
              <a:t> KS...., </a:t>
            </a:r>
            <a:r>
              <a:rPr lang="en-US" err="1">
                <a:latin typeface="Calibri"/>
                <a:cs typeface="Calibri"/>
              </a:rPr>
              <a:t>nếu</a:t>
            </a:r>
            <a:r>
              <a:rPr lang="en-US">
                <a:latin typeface="Calibri"/>
                <a:cs typeface="Calibri"/>
              </a:rPr>
              <a:t> ko </a:t>
            </a:r>
            <a:r>
              <a:rPr lang="en-US" err="1">
                <a:latin typeface="Calibri"/>
                <a:cs typeface="Calibri"/>
              </a:rPr>
              <a:t>đáp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ứng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hoặc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quá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lớn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mới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mổ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54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CCĐ</a:t>
            </a:r>
            <a:r>
              <a:rPr lang="en-US" baseline="0"/>
              <a:t> </a:t>
            </a:r>
            <a:r>
              <a:rPr lang="en-US" baseline="0" err="1"/>
              <a:t>nội</a:t>
            </a:r>
            <a:r>
              <a:rPr lang="en-US" baseline="0"/>
              <a:t> </a:t>
            </a:r>
            <a:r>
              <a:rPr lang="en-US" baseline="0" err="1"/>
              <a:t>soi</a:t>
            </a:r>
            <a:r>
              <a:rPr lang="en-US" baseline="0"/>
              <a:t>: sock </a:t>
            </a:r>
            <a:r>
              <a:rPr lang="en-US" baseline="0" err="1"/>
              <a:t>nhiễm</a:t>
            </a:r>
            <a:r>
              <a:rPr lang="en-US" baseline="0"/>
              <a:t> </a:t>
            </a:r>
            <a:r>
              <a:rPr lang="en-US" baseline="0" err="1"/>
              <a:t>trùng</a:t>
            </a:r>
            <a:r>
              <a:rPr lang="en-US" baseline="0"/>
              <a:t>, </a:t>
            </a:r>
            <a:r>
              <a:rPr lang="en-US" baseline="0" err="1"/>
              <a:t>suy</a:t>
            </a:r>
            <a:r>
              <a:rPr lang="en-US" baseline="0"/>
              <a:t> </a:t>
            </a:r>
            <a:r>
              <a:rPr lang="en-US" baseline="0" err="1"/>
              <a:t>hô</a:t>
            </a:r>
            <a:r>
              <a:rPr lang="en-US" baseline="0"/>
              <a:t> </a:t>
            </a:r>
            <a:r>
              <a:rPr lang="en-US" baseline="0" err="1"/>
              <a:t>hấp</a:t>
            </a:r>
            <a:r>
              <a:rPr lang="en-US" baseline="0"/>
              <a:t> </a:t>
            </a:r>
            <a:r>
              <a:rPr lang="en-US" baseline="0" err="1"/>
              <a:t>nặng</a:t>
            </a:r>
            <a:r>
              <a:rPr lang="en-US" baseline="0"/>
              <a:t>,</a:t>
            </a:r>
            <a:r>
              <a:rPr lang="vi-VN" baseline="0"/>
              <a:t> COPD, suy tim sung huyết</a:t>
            </a:r>
            <a:endParaRPr lang="en-US" baseline="0"/>
          </a:p>
          <a:p>
            <a:r>
              <a:rPr lang="en-US" baseline="0"/>
              <a:t>BC VRT: </a:t>
            </a:r>
            <a:r>
              <a:rPr lang="en-US" baseline="0" err="1"/>
              <a:t>viêm</a:t>
            </a:r>
            <a:r>
              <a:rPr lang="en-US" baseline="0"/>
              <a:t> </a:t>
            </a:r>
            <a:r>
              <a:rPr lang="en-US" baseline="0" err="1"/>
              <a:t>phúc</a:t>
            </a:r>
            <a:r>
              <a:rPr lang="en-US" baseline="0"/>
              <a:t> </a:t>
            </a:r>
            <a:r>
              <a:rPr lang="en-US" baseline="0" err="1"/>
              <a:t>mạc</a:t>
            </a:r>
            <a:r>
              <a:rPr lang="en-US" baseline="0"/>
              <a:t> </a:t>
            </a:r>
            <a:r>
              <a:rPr lang="en-US" baseline="0" err="1"/>
              <a:t>toàn</a:t>
            </a:r>
            <a:r>
              <a:rPr lang="en-US" baseline="0"/>
              <a:t> </a:t>
            </a:r>
            <a:r>
              <a:rPr lang="en-US" baseline="0" err="1"/>
              <a:t>thể</a:t>
            </a:r>
            <a:r>
              <a:rPr lang="en-US" baseline="0"/>
              <a:t> </a:t>
            </a:r>
            <a:r>
              <a:rPr lang="en-US" baseline="0" err="1"/>
              <a:t>nặng</a:t>
            </a:r>
            <a:r>
              <a:rPr lang="en-US" baseline="0"/>
              <a:t>, </a:t>
            </a:r>
            <a:r>
              <a:rPr lang="en-US" baseline="0" err="1"/>
              <a:t>bụng</a:t>
            </a:r>
            <a:r>
              <a:rPr lang="en-US" baseline="0"/>
              <a:t> </a:t>
            </a:r>
            <a:r>
              <a:rPr lang="en-US" baseline="0" err="1"/>
              <a:t>chướng</a:t>
            </a:r>
            <a:r>
              <a:rPr lang="en-US" baseline="0"/>
              <a:t> </a:t>
            </a:r>
            <a:r>
              <a:rPr lang="en-US" baseline="0" err="1"/>
              <a:t>hơi</a:t>
            </a:r>
            <a:r>
              <a:rPr lang="en-US" baseline="0"/>
              <a:t> </a:t>
            </a:r>
            <a:r>
              <a:rPr lang="en-US" baseline="0" err="1"/>
              <a:t>nhiều</a:t>
            </a:r>
            <a:r>
              <a:rPr lang="en-US" baseline="0"/>
              <a:t>, </a:t>
            </a:r>
            <a:r>
              <a:rPr lang="en-US" baseline="0" err="1"/>
              <a:t>giả</a:t>
            </a:r>
            <a:r>
              <a:rPr lang="en-US" baseline="0"/>
              <a:t> </a:t>
            </a:r>
            <a:r>
              <a:rPr lang="en-US" baseline="0" err="1"/>
              <a:t>mạc</a:t>
            </a:r>
            <a:r>
              <a:rPr lang="en-US" baseline="0"/>
              <a:t> </a:t>
            </a:r>
            <a:r>
              <a:rPr lang="en-US" baseline="0" err="1"/>
              <a:t>lan</a:t>
            </a:r>
            <a:r>
              <a:rPr lang="en-US" baseline="0"/>
              <a:t> </a:t>
            </a:r>
            <a:r>
              <a:rPr lang="en-US" baseline="0" err="1"/>
              <a:t>tỏa</a:t>
            </a:r>
            <a:r>
              <a:rPr lang="en-US" baseline="0"/>
              <a:t>, RT </a:t>
            </a:r>
            <a:r>
              <a:rPr lang="en-US" baseline="0" err="1"/>
              <a:t>bị</a:t>
            </a:r>
            <a:r>
              <a:rPr lang="en-US" baseline="0"/>
              <a:t> </a:t>
            </a:r>
            <a:r>
              <a:rPr lang="en-US" baseline="0" err="1"/>
              <a:t>dính</a:t>
            </a:r>
            <a:r>
              <a:rPr lang="en-US" baseline="0"/>
              <a:t> </a:t>
            </a:r>
            <a:r>
              <a:rPr lang="en-US" baseline="0" err="1"/>
              <a:t>khó</a:t>
            </a:r>
            <a:r>
              <a:rPr lang="en-US" baseline="0"/>
              <a:t> </a:t>
            </a:r>
            <a:r>
              <a:rPr lang="en-US" baseline="0" err="1"/>
              <a:t>bộc</a:t>
            </a:r>
            <a:r>
              <a:rPr lang="en-US" baseline="0"/>
              <a:t> </a:t>
            </a:r>
            <a:r>
              <a:rPr lang="en-US" baseline="0" err="1"/>
              <a:t>lộ</a:t>
            </a:r>
            <a:r>
              <a:rPr lang="en-US" baseline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00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Sau </a:t>
            </a:r>
            <a:r>
              <a:rPr lang="en-US" err="1"/>
              <a:t>khi</a:t>
            </a:r>
            <a:r>
              <a:rPr lang="en-US"/>
              <a:t> BN </a:t>
            </a:r>
            <a:r>
              <a:rPr lang="en-US" err="1"/>
              <a:t>đx</a:t>
            </a:r>
            <a:r>
              <a:rPr lang="en-US" baseline="0"/>
              <a:t> </a:t>
            </a:r>
            <a:r>
              <a:rPr lang="en-US" baseline="0" err="1"/>
              <a:t>gây</a:t>
            </a:r>
            <a:r>
              <a:rPr lang="en-US" baseline="0"/>
              <a:t> </a:t>
            </a:r>
            <a:r>
              <a:rPr lang="en-US" baseline="0" err="1"/>
              <a:t>mê</a:t>
            </a:r>
            <a:r>
              <a:rPr lang="en-US" baseline="0"/>
              <a:t> </a:t>
            </a:r>
            <a:r>
              <a:rPr lang="en-US" baseline="0" err="1"/>
              <a:t>và</a:t>
            </a:r>
            <a:r>
              <a:rPr lang="en-US" baseline="0"/>
              <a:t> </a:t>
            </a:r>
            <a:r>
              <a:rPr lang="en-US" baseline="0" err="1"/>
              <a:t>thực</a:t>
            </a:r>
            <a:r>
              <a:rPr lang="en-US" baseline="0"/>
              <a:t> </a:t>
            </a:r>
            <a:r>
              <a:rPr lang="en-US" baseline="0" err="1"/>
              <a:t>hiện</a:t>
            </a:r>
            <a:r>
              <a:rPr lang="en-US" baseline="0"/>
              <a:t> </a:t>
            </a:r>
            <a:r>
              <a:rPr lang="en-US" baseline="0" err="1"/>
              <a:t>các</a:t>
            </a:r>
            <a:r>
              <a:rPr lang="en-US" baseline="0"/>
              <a:t> </a:t>
            </a:r>
            <a:r>
              <a:rPr lang="en-US" baseline="0" err="1"/>
              <a:t>thao</a:t>
            </a:r>
            <a:r>
              <a:rPr lang="en-US" baseline="0"/>
              <a:t> </a:t>
            </a:r>
            <a:r>
              <a:rPr lang="en-US" baseline="0" err="1"/>
              <a:t>tác</a:t>
            </a:r>
            <a:r>
              <a:rPr lang="en-US" baseline="0"/>
              <a:t> </a:t>
            </a:r>
            <a:r>
              <a:rPr lang="en-US" baseline="0" err="1"/>
              <a:t>chuẩn</a:t>
            </a:r>
            <a:r>
              <a:rPr lang="en-US" baseline="0"/>
              <a:t> </a:t>
            </a:r>
            <a:r>
              <a:rPr lang="en-US" baseline="0" err="1"/>
              <a:t>bị</a:t>
            </a:r>
            <a:r>
              <a:rPr lang="en-US" baseline="0"/>
              <a:t>, </a:t>
            </a:r>
            <a:r>
              <a:rPr lang="en-US" baseline="0" err="1"/>
              <a:t>rạch</a:t>
            </a:r>
            <a:r>
              <a:rPr lang="en-US" baseline="0"/>
              <a:t> da </a:t>
            </a:r>
            <a:r>
              <a:rPr lang="en-US" baseline="0" err="1"/>
              <a:t>theo</a:t>
            </a:r>
            <a:r>
              <a:rPr lang="en-US" baseline="0"/>
              <a:t> </a:t>
            </a:r>
            <a:r>
              <a:rPr lang="en-US" baseline="0" err="1"/>
              <a:t>đường</a:t>
            </a:r>
            <a:r>
              <a:rPr lang="en-US" baseline="0"/>
              <a:t> </a:t>
            </a:r>
            <a:r>
              <a:rPr lang="en-US" baseline="0" err="1"/>
              <a:t>chéo</a:t>
            </a:r>
            <a:r>
              <a:rPr lang="en-US" baseline="0"/>
              <a:t> </a:t>
            </a:r>
            <a:r>
              <a:rPr lang="en-US" baseline="0" err="1"/>
              <a:t>vuông</a:t>
            </a:r>
            <a:r>
              <a:rPr lang="en-US" baseline="0"/>
              <a:t> </a:t>
            </a:r>
            <a:r>
              <a:rPr lang="en-US" baseline="0" err="1"/>
              <a:t>góc</a:t>
            </a:r>
            <a:r>
              <a:rPr lang="en-US" baseline="0"/>
              <a:t> </a:t>
            </a:r>
            <a:r>
              <a:rPr lang="en-US" baseline="0" err="1"/>
              <a:t>với</a:t>
            </a:r>
            <a:r>
              <a:rPr lang="en-US" baseline="0"/>
              <a:t> </a:t>
            </a:r>
            <a:r>
              <a:rPr lang="en-US" baseline="0" err="1"/>
              <a:t>đường</a:t>
            </a:r>
            <a:r>
              <a:rPr lang="en-US" baseline="0"/>
              <a:t> Mc Burney</a:t>
            </a:r>
            <a:r>
              <a:rPr lang="en-US"/>
              <a:t>: </a:t>
            </a:r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cận</a:t>
            </a:r>
            <a:r>
              <a:rPr lang="en-US"/>
              <a:t> </a:t>
            </a:r>
            <a:r>
              <a:rPr lang="en-US" err="1"/>
              <a:t>bộ</a:t>
            </a:r>
            <a:r>
              <a:rPr lang="en-US"/>
              <a:t> </a:t>
            </a:r>
            <a:r>
              <a:rPr lang="en-US" err="1"/>
              <a:t>lộ</a:t>
            </a:r>
            <a:r>
              <a:rPr lang="en-US"/>
              <a:t> RT </a:t>
            </a:r>
            <a:r>
              <a:rPr lang="en-US" err="1"/>
              <a:t>dễ</a:t>
            </a:r>
            <a:r>
              <a:rPr lang="en-US"/>
              <a:t>, </a:t>
            </a:r>
            <a:r>
              <a:rPr lang="en-US" err="1"/>
              <a:t>nhanh</a:t>
            </a:r>
            <a:r>
              <a:rPr lang="en-US"/>
              <a:t>, </a:t>
            </a:r>
            <a:r>
              <a:rPr lang="en-US" err="1"/>
              <a:t>ít</a:t>
            </a:r>
            <a:r>
              <a:rPr lang="en-US"/>
              <a:t> </a:t>
            </a:r>
            <a:r>
              <a:rPr lang="en-US" err="1"/>
              <a:t>xâm</a:t>
            </a:r>
            <a:r>
              <a:rPr lang="en-US"/>
              <a:t> </a:t>
            </a:r>
            <a:r>
              <a:rPr lang="en-US" err="1"/>
              <a:t>lấn</a:t>
            </a:r>
            <a:r>
              <a:rPr lang="en-US"/>
              <a:t>, an </a:t>
            </a:r>
            <a:r>
              <a:rPr lang="en-US" err="1"/>
              <a:t>toàn</a:t>
            </a:r>
            <a:r>
              <a:rPr lang="en-US"/>
              <a:t>. Lanz, </a:t>
            </a:r>
            <a:r>
              <a:rPr lang="en-US" err="1"/>
              <a:t>ROcky</a:t>
            </a:r>
            <a:r>
              <a:rPr lang="en-US"/>
              <a:t>-Davis... &lt;ở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bụngBộc</a:t>
            </a:r>
            <a:r>
              <a:rPr lang="en-US" baseline="0"/>
              <a:t> </a:t>
            </a:r>
            <a:r>
              <a:rPr lang="en-US" baseline="0" err="1"/>
              <a:t>lộ</a:t>
            </a:r>
            <a:r>
              <a:rPr lang="en-US" baseline="0"/>
              <a:t> </a:t>
            </a:r>
            <a:r>
              <a:rPr lang="en-US" baseline="0" err="1"/>
              <a:t>các</a:t>
            </a:r>
            <a:r>
              <a:rPr lang="en-US" baseline="0"/>
              <a:t> </a:t>
            </a:r>
            <a:r>
              <a:rPr lang="en-US" baseline="0" err="1"/>
              <a:t>lớp</a:t>
            </a:r>
            <a:r>
              <a:rPr lang="en-US" baseline="0"/>
              <a:t> </a:t>
            </a:r>
            <a:r>
              <a:rPr lang="en-US" baseline="0" err="1"/>
              <a:t>mỡ</a:t>
            </a:r>
            <a:r>
              <a:rPr lang="en-US" baseline="0"/>
              <a:t>, </a:t>
            </a:r>
            <a:r>
              <a:rPr lang="en-US" baseline="0" err="1"/>
              <a:t>cân</a:t>
            </a:r>
            <a:r>
              <a:rPr lang="en-US" baseline="0"/>
              <a:t>, </a:t>
            </a:r>
            <a:r>
              <a:rPr lang="en-US" baseline="0" err="1"/>
              <a:t>cơ</a:t>
            </a:r>
            <a:r>
              <a:rPr lang="en-US" baseline="0"/>
              <a:t>, </a:t>
            </a:r>
            <a:r>
              <a:rPr lang="en-US" baseline="0" err="1"/>
              <a:t>phúc</a:t>
            </a:r>
            <a:r>
              <a:rPr lang="en-US" baseline="0"/>
              <a:t> </a:t>
            </a:r>
            <a:r>
              <a:rPr lang="en-US" baseline="0" err="1"/>
              <a:t>mạc</a:t>
            </a:r>
            <a:r>
              <a:rPr lang="en-US" baseline="0"/>
              <a:t>. Khi </a:t>
            </a:r>
            <a:r>
              <a:rPr lang="en-US" baseline="0" err="1"/>
              <a:t>vào</a:t>
            </a:r>
            <a:r>
              <a:rPr lang="en-US" baseline="0"/>
              <a:t> </a:t>
            </a:r>
            <a:r>
              <a:rPr lang="en-US" baseline="0" err="1"/>
              <a:t>xoang</a:t>
            </a:r>
            <a:r>
              <a:rPr lang="en-US" baseline="0"/>
              <a:t> </a:t>
            </a:r>
            <a:r>
              <a:rPr lang="en-US" baseline="0" err="1"/>
              <a:t>phúc</a:t>
            </a:r>
            <a:r>
              <a:rPr lang="en-US" baseline="0"/>
              <a:t> </a:t>
            </a:r>
            <a:r>
              <a:rPr lang="en-US" baseline="0" err="1"/>
              <a:t>mạc</a:t>
            </a:r>
            <a:r>
              <a:rPr lang="en-US" baseline="0"/>
              <a:t>, </a:t>
            </a:r>
            <a:r>
              <a:rPr lang="en-US" baseline="0" err="1"/>
              <a:t>đánh</a:t>
            </a:r>
            <a:r>
              <a:rPr lang="en-US" baseline="0"/>
              <a:t> </a:t>
            </a:r>
            <a:r>
              <a:rPr lang="en-US" baseline="0" err="1"/>
              <a:t>giá</a:t>
            </a:r>
            <a:r>
              <a:rPr lang="en-US" baseline="0"/>
              <a:t> </a:t>
            </a:r>
            <a:r>
              <a:rPr lang="en-US" baseline="0" err="1"/>
              <a:t>sựu</a:t>
            </a:r>
            <a:r>
              <a:rPr lang="en-US" baseline="0"/>
              <a:t> </a:t>
            </a:r>
            <a:r>
              <a:rPr lang="en-US" baseline="0" err="1"/>
              <a:t>hiện</a:t>
            </a:r>
            <a:r>
              <a:rPr lang="en-US" baseline="0"/>
              <a:t> </a:t>
            </a:r>
            <a:r>
              <a:rPr lang="en-US" baseline="0" err="1"/>
              <a:t>diện</a:t>
            </a:r>
            <a:r>
              <a:rPr lang="en-US" baseline="0"/>
              <a:t> </a:t>
            </a:r>
            <a:r>
              <a:rPr lang="en-US" baseline="0" err="1"/>
              <a:t>của</a:t>
            </a:r>
            <a:r>
              <a:rPr lang="en-US" baseline="0"/>
              <a:t> </a:t>
            </a:r>
            <a:r>
              <a:rPr lang="en-US" baseline="0" err="1"/>
              <a:t>dịch</a:t>
            </a:r>
            <a:r>
              <a:rPr lang="en-US" baseline="0"/>
              <a:t> </a:t>
            </a:r>
            <a:r>
              <a:rPr lang="en-US" baseline="0" err="1"/>
              <a:t>trong</a:t>
            </a:r>
            <a:r>
              <a:rPr lang="en-US" baseline="0"/>
              <a:t> </a:t>
            </a:r>
            <a:r>
              <a:rPr lang="en-US" baseline="0" err="1"/>
              <a:t>xong</a:t>
            </a:r>
            <a:r>
              <a:rPr lang="en-US" baseline="0"/>
              <a:t> pm,</a:t>
            </a:r>
            <a:r>
              <a:rPr lang="en-US"/>
              <a:t> </a:t>
            </a:r>
            <a:r>
              <a:rPr lang="en-US" err="1"/>
              <a:t>bộ</a:t>
            </a:r>
            <a:r>
              <a:rPr lang="en-US"/>
              <a:t> </a:t>
            </a:r>
            <a:r>
              <a:rPr lang="en-US" err="1"/>
              <a:t>lộ</a:t>
            </a:r>
            <a:r>
              <a:rPr lang="en-US"/>
              <a:t> RT </a:t>
            </a:r>
            <a:r>
              <a:rPr lang="en-US" baseline="0" err="1"/>
              <a:t>lần</a:t>
            </a:r>
            <a:r>
              <a:rPr lang="en-US" baseline="0"/>
              <a:t> </a:t>
            </a:r>
            <a:r>
              <a:rPr lang="en-US" baseline="0" err="1"/>
              <a:t>theo</a:t>
            </a:r>
            <a:r>
              <a:rPr lang="en-US" baseline="0"/>
              <a:t> </a:t>
            </a:r>
            <a:r>
              <a:rPr lang="en-US" baseline="0" err="1"/>
              <a:t>các</a:t>
            </a:r>
            <a:r>
              <a:rPr lang="en-US" baseline="0"/>
              <a:t> </a:t>
            </a:r>
            <a:r>
              <a:rPr lang="en-US" baseline="0" err="1"/>
              <a:t>dải</a:t>
            </a:r>
            <a:r>
              <a:rPr lang="en-US" baseline="0"/>
              <a:t> </a:t>
            </a:r>
            <a:r>
              <a:rPr lang="en-US" baseline="0" err="1"/>
              <a:t>cơ</a:t>
            </a:r>
            <a:r>
              <a:rPr lang="en-US" baseline="0"/>
              <a:t> </a:t>
            </a:r>
            <a:r>
              <a:rPr lang="en-US" baseline="0" err="1"/>
              <a:t>dọc</a:t>
            </a:r>
            <a:r>
              <a:rPr lang="en-US" baseline="0"/>
              <a:t> </a:t>
            </a:r>
            <a:r>
              <a:rPr lang="en-US" baseline="0" err="1"/>
              <a:t>của</a:t>
            </a:r>
            <a:r>
              <a:rPr lang="en-US" baseline="0"/>
              <a:t> </a:t>
            </a:r>
            <a:r>
              <a:rPr lang="en-US" baseline="0" err="1"/>
              <a:t>manh</a:t>
            </a:r>
            <a:r>
              <a:rPr lang="en-US" baseline="0"/>
              <a:t> </a:t>
            </a:r>
            <a:r>
              <a:rPr lang="en-US" baseline="0" err="1"/>
              <a:t>tràng</a:t>
            </a:r>
            <a:r>
              <a:rPr lang="en-US" baseline="0"/>
              <a:t>, </a:t>
            </a:r>
            <a:r>
              <a:rPr lang="en-US" baseline="0" err="1"/>
              <a:t>tìm</a:t>
            </a:r>
            <a:r>
              <a:rPr lang="en-US" baseline="0"/>
              <a:t> </a:t>
            </a:r>
            <a:r>
              <a:rPr lang="en-US" baseline="0" err="1"/>
              <a:t>nơi</a:t>
            </a:r>
            <a:r>
              <a:rPr lang="en-US" baseline="0"/>
              <a:t> </a:t>
            </a:r>
            <a:r>
              <a:rPr lang="en-US" baseline="0" err="1"/>
              <a:t>hội</a:t>
            </a:r>
            <a:r>
              <a:rPr lang="en-US" baseline="0"/>
              <a:t> </a:t>
            </a:r>
            <a:r>
              <a:rPr lang="en-US" baseline="0" err="1"/>
              <a:t>tụ</a:t>
            </a:r>
            <a:r>
              <a:rPr lang="en-US" baseline="0"/>
              <a:t> 3 </a:t>
            </a:r>
            <a:r>
              <a:rPr lang="en-US" baseline="0" err="1"/>
              <a:t>dải</a:t>
            </a:r>
            <a:r>
              <a:rPr lang="en-US" baseline="0"/>
              <a:t> </a:t>
            </a:r>
            <a:r>
              <a:rPr lang="en-US" baseline="0" err="1"/>
              <a:t>cơ</a:t>
            </a:r>
            <a:r>
              <a:rPr lang="en-US" baseline="0"/>
              <a:t> </a:t>
            </a:r>
            <a:r>
              <a:rPr lang="en-US" baseline="0" err="1"/>
              <a:t>dọc</a:t>
            </a:r>
            <a:r>
              <a:rPr lang="en-US" baseline="0"/>
              <a:t> </a:t>
            </a:r>
            <a:r>
              <a:rPr lang="en-US" baseline="0" err="1"/>
              <a:t>là</a:t>
            </a:r>
            <a:r>
              <a:rPr lang="en-US" baseline="0"/>
              <a:t> </a:t>
            </a:r>
            <a:r>
              <a:rPr lang="en-US" baseline="0" err="1"/>
              <a:t>vị</a:t>
            </a:r>
            <a:r>
              <a:rPr lang="en-US" baseline="0"/>
              <a:t> </a:t>
            </a:r>
            <a:r>
              <a:rPr lang="en-US" baseline="0" err="1"/>
              <a:t>trí</a:t>
            </a:r>
            <a:r>
              <a:rPr lang="en-US" baseline="0"/>
              <a:t> </a:t>
            </a:r>
            <a:r>
              <a:rPr lang="en-US" baseline="0" err="1"/>
              <a:t>của</a:t>
            </a:r>
            <a:r>
              <a:rPr lang="en-US" baseline="0"/>
              <a:t> RT.</a:t>
            </a:r>
          </a:p>
          <a:p>
            <a:r>
              <a:rPr lang="en-US" baseline="0" err="1"/>
              <a:t>Kẹp</a:t>
            </a:r>
            <a:r>
              <a:rPr lang="en-US" baseline="0"/>
              <a:t> </a:t>
            </a:r>
            <a:r>
              <a:rPr lang="en-US" baseline="0" err="1"/>
              <a:t>cắt</a:t>
            </a:r>
            <a:r>
              <a:rPr lang="en-US" baseline="0"/>
              <a:t> </a:t>
            </a:r>
            <a:r>
              <a:rPr lang="en-US" baseline="0" err="1"/>
              <a:t>mạc</a:t>
            </a:r>
            <a:r>
              <a:rPr lang="en-US" baseline="0"/>
              <a:t> </a:t>
            </a:r>
            <a:r>
              <a:rPr lang="en-US" baseline="0" err="1"/>
              <a:t>treo</a:t>
            </a:r>
            <a:r>
              <a:rPr lang="en-US" baseline="0"/>
              <a:t> RT, </a:t>
            </a:r>
            <a:r>
              <a:rPr lang="en-US" baseline="0" err="1"/>
              <a:t>cột</a:t>
            </a:r>
            <a:r>
              <a:rPr lang="en-US" baseline="0"/>
              <a:t> </a:t>
            </a:r>
            <a:r>
              <a:rPr lang="en-US" baseline="0" err="1"/>
              <a:t>và</a:t>
            </a:r>
            <a:r>
              <a:rPr lang="en-US" baseline="0"/>
              <a:t> </a:t>
            </a:r>
            <a:r>
              <a:rPr lang="en-US" baseline="0" err="1"/>
              <a:t>cắt</a:t>
            </a:r>
            <a:r>
              <a:rPr lang="en-US" baseline="0"/>
              <a:t> </a:t>
            </a:r>
            <a:r>
              <a:rPr lang="en-US" baseline="0" err="1"/>
              <a:t>gốc</a:t>
            </a:r>
            <a:r>
              <a:rPr lang="en-US" baseline="0"/>
              <a:t> RT </a:t>
            </a:r>
            <a:r>
              <a:rPr lang="en-US" baseline="0">
                <a:sym typeface="Wingdings" pitchFamily="2" charset="2"/>
              </a:rPr>
              <a:t> </a:t>
            </a:r>
            <a:r>
              <a:rPr lang="en-US" baseline="0" err="1">
                <a:sym typeface="Wingdings" pitchFamily="2" charset="2"/>
              </a:rPr>
              <a:t>khâu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vùi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gốc</a:t>
            </a:r>
            <a:r>
              <a:rPr lang="en-US" baseline="0">
                <a:sym typeface="Wingdings" pitchFamily="2" charset="2"/>
              </a:rPr>
              <a:t> RT.</a:t>
            </a:r>
          </a:p>
          <a:p>
            <a:r>
              <a:rPr lang="en-US">
                <a:cs typeface="Calibri"/>
              </a:rPr>
              <a:t>Lau </a:t>
            </a:r>
            <a:r>
              <a:rPr lang="en-US" err="1">
                <a:cs typeface="Calibri"/>
              </a:rPr>
              <a:t>rửa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bụng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dẫn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lưu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nếu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cần</a:t>
            </a:r>
          </a:p>
          <a:p>
            <a:r>
              <a:rPr lang="en-US">
                <a:cs typeface="Calibri"/>
              </a:rPr>
              <a:t>Đóng </a:t>
            </a:r>
            <a:r>
              <a:rPr lang="en-US" err="1">
                <a:cs typeface="Calibri"/>
              </a:rPr>
              <a:t>thành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bụng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99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Đặt</a:t>
            </a:r>
            <a:r>
              <a:rPr lang="en-US"/>
              <a:t> 1 </a:t>
            </a:r>
            <a:r>
              <a:rPr lang="en-US" err="1"/>
              <a:t>trocal</a:t>
            </a:r>
            <a:r>
              <a:rPr lang="en-US"/>
              <a:t> ở</a:t>
            </a:r>
            <a:r>
              <a:rPr lang="en-US" baseline="0"/>
              <a:t> </a:t>
            </a:r>
            <a:r>
              <a:rPr lang="en-US" baseline="0" err="1"/>
              <a:t>rốn</a:t>
            </a:r>
            <a:r>
              <a:rPr lang="en-US" baseline="0"/>
              <a:t>/ </a:t>
            </a:r>
            <a:r>
              <a:rPr lang="en-US" baseline="0" err="1"/>
              <a:t>dưới</a:t>
            </a:r>
            <a:r>
              <a:rPr lang="en-US" baseline="0"/>
              <a:t> </a:t>
            </a:r>
            <a:r>
              <a:rPr lang="en-US" baseline="0" err="1"/>
              <a:t>rốn</a:t>
            </a:r>
            <a:r>
              <a:rPr lang="en-US" baseline="0"/>
              <a:t>, </a:t>
            </a:r>
            <a:r>
              <a:rPr lang="en-US" baseline="0" err="1"/>
              <a:t>bơm</a:t>
            </a:r>
            <a:r>
              <a:rPr lang="en-US" baseline="0"/>
              <a:t> CO2 </a:t>
            </a:r>
            <a:r>
              <a:rPr lang="en-US" baseline="0" err="1"/>
              <a:t>tạo</a:t>
            </a:r>
            <a:r>
              <a:rPr lang="en-US" baseline="0"/>
              <a:t> </a:t>
            </a:r>
            <a:r>
              <a:rPr lang="en-US" baseline="0" err="1"/>
              <a:t>phẫu</a:t>
            </a:r>
            <a:r>
              <a:rPr lang="en-US" baseline="0"/>
              <a:t> </a:t>
            </a:r>
            <a:r>
              <a:rPr lang="en-US" baseline="0" err="1"/>
              <a:t>trường</a:t>
            </a:r>
            <a:r>
              <a:rPr lang="en-US" baseline="0"/>
              <a:t> </a:t>
            </a:r>
            <a:r>
              <a:rPr lang="en-US" baseline="0" err="1"/>
              <a:t>và</a:t>
            </a:r>
            <a:r>
              <a:rPr lang="en-US" baseline="0"/>
              <a:t> camera </a:t>
            </a:r>
            <a:r>
              <a:rPr lang="en-US" baseline="0" err="1"/>
              <a:t>quan</a:t>
            </a:r>
            <a:r>
              <a:rPr lang="en-US" baseline="0"/>
              <a:t> </a:t>
            </a:r>
            <a:r>
              <a:rPr lang="en-US" baseline="0" err="1"/>
              <a:t>sát</a:t>
            </a:r>
            <a:r>
              <a:rPr lang="en-US" baseline="0"/>
              <a:t>. </a:t>
            </a:r>
            <a:r>
              <a:rPr lang="en-US" baseline="0" err="1"/>
              <a:t>Đặt</a:t>
            </a:r>
            <a:r>
              <a:rPr lang="en-US" baseline="0"/>
              <a:t> 2 </a:t>
            </a:r>
            <a:r>
              <a:rPr lang="en-US" baseline="0" err="1"/>
              <a:t>trocal</a:t>
            </a:r>
            <a:r>
              <a:rPr lang="en-US" baseline="0"/>
              <a:t> </a:t>
            </a:r>
            <a:r>
              <a:rPr lang="en-US" baseline="0" err="1"/>
              <a:t>còn</a:t>
            </a:r>
            <a:r>
              <a:rPr lang="en-US" baseline="0"/>
              <a:t> </a:t>
            </a:r>
            <a:r>
              <a:rPr lang="en-US" baseline="0" err="1"/>
              <a:t>lại</a:t>
            </a:r>
            <a:r>
              <a:rPr lang="en-US" baseline="0"/>
              <a:t>, 1 HC (T), 1 ở </a:t>
            </a:r>
            <a:r>
              <a:rPr lang="en-US" baseline="0" err="1"/>
              <a:t>hạ</a:t>
            </a:r>
            <a:r>
              <a:rPr lang="en-US" baseline="0"/>
              <a:t> </a:t>
            </a:r>
            <a:r>
              <a:rPr lang="en-US" baseline="0" err="1"/>
              <a:t>vị</a:t>
            </a:r>
            <a:r>
              <a:rPr lang="en-US" baseline="0"/>
              <a:t> </a:t>
            </a:r>
            <a:r>
              <a:rPr lang="en-US" baseline="0" err="1"/>
              <a:t>hoặc</a:t>
            </a:r>
            <a:r>
              <a:rPr lang="en-US" baseline="0"/>
              <a:t> HC (P) </a:t>
            </a:r>
            <a:r>
              <a:rPr lang="en-US" baseline="0" err="1"/>
              <a:t>để</a:t>
            </a:r>
            <a:r>
              <a:rPr lang="en-US" baseline="0"/>
              <a:t> </a:t>
            </a:r>
            <a:r>
              <a:rPr lang="en-US" baseline="0" err="1"/>
              <a:t>đưa</a:t>
            </a:r>
            <a:r>
              <a:rPr lang="en-US" baseline="0"/>
              <a:t> </a:t>
            </a:r>
            <a:r>
              <a:rPr lang="en-US" baseline="0" err="1"/>
              <a:t>dụng</a:t>
            </a:r>
            <a:r>
              <a:rPr lang="en-US" baseline="0"/>
              <a:t> </a:t>
            </a:r>
            <a:r>
              <a:rPr lang="en-US" baseline="0" err="1"/>
              <a:t>cụ</a:t>
            </a:r>
            <a:r>
              <a:rPr lang="en-US" baseline="0"/>
              <a:t> </a:t>
            </a:r>
            <a:r>
              <a:rPr lang="en-US" baseline="0" err="1"/>
              <a:t>vào</a:t>
            </a:r>
            <a:r>
              <a:rPr lang="en-US" baseline="0"/>
              <a:t>.</a:t>
            </a:r>
            <a:r>
              <a:rPr lang="en-US"/>
              <a:t> </a:t>
            </a:r>
            <a:endParaRPr lang="en-US" baseline="0"/>
          </a:p>
          <a:p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tình</a:t>
            </a:r>
            <a:r>
              <a:rPr lang="en-US"/>
              <a:t> </a:t>
            </a:r>
            <a:r>
              <a:rPr lang="en-US" err="1"/>
              <a:t>trạng</a:t>
            </a:r>
            <a:r>
              <a:rPr lang="en-US"/>
              <a:t> ổ </a:t>
            </a:r>
            <a:r>
              <a:rPr lang="en-US" err="1"/>
              <a:t>bụng</a:t>
            </a:r>
            <a:r>
              <a:rPr lang="en-US"/>
              <a:t>. </a:t>
            </a:r>
            <a:r>
              <a:rPr lang="en-US" err="1"/>
              <a:t>Bộc</a:t>
            </a:r>
            <a:r>
              <a:rPr lang="en-US" baseline="0"/>
              <a:t> </a:t>
            </a:r>
            <a:r>
              <a:rPr lang="en-US" baseline="0" err="1"/>
              <a:t>lộ</a:t>
            </a:r>
            <a:r>
              <a:rPr lang="en-US" baseline="0"/>
              <a:t> RT</a:t>
            </a:r>
            <a:r>
              <a:rPr lang="en-US" baseline="0">
                <a:sym typeface="Wingdings" pitchFamily="2" charset="2"/>
              </a:rPr>
              <a:t> </a:t>
            </a:r>
            <a:r>
              <a:rPr lang="en-US" baseline="0" err="1">
                <a:sym typeface="Wingdings" pitchFamily="2" charset="2"/>
              </a:rPr>
              <a:t>Cắt</a:t>
            </a:r>
            <a:r>
              <a:rPr lang="en-US">
                <a:sym typeface="Wingdings" pitchFamily="2" charset="2"/>
              </a:rPr>
              <a:t> </a:t>
            </a:r>
            <a:r>
              <a:rPr lang="en-US" baseline="0" err="1">
                <a:sym typeface="Wingdings" pitchFamily="2" charset="2"/>
              </a:rPr>
              <a:t>mạc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treo</a:t>
            </a:r>
            <a:r>
              <a:rPr lang="en-US" baseline="0">
                <a:sym typeface="Wingdings" pitchFamily="2" charset="2"/>
              </a:rPr>
              <a:t> RT  </a:t>
            </a:r>
            <a:r>
              <a:rPr lang="en-US" baseline="0" err="1">
                <a:sym typeface="Wingdings" pitchFamily="2" charset="2"/>
              </a:rPr>
              <a:t>Cột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gốc</a:t>
            </a:r>
            <a:r>
              <a:rPr lang="en-US" baseline="0">
                <a:sym typeface="Wingdings" pitchFamily="2" charset="2"/>
              </a:rPr>
              <a:t> RT </a:t>
            </a:r>
            <a:r>
              <a:rPr lang="en-US" baseline="0" err="1">
                <a:sym typeface="Wingdings" pitchFamily="2" charset="2"/>
              </a:rPr>
              <a:t>hoặc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dùng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kepk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kepk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gốc</a:t>
            </a:r>
            <a:r>
              <a:rPr lang="en-US" baseline="0">
                <a:sym typeface="Wingdings" pitchFamily="2" charset="2"/>
              </a:rPr>
              <a:t> RT  </a:t>
            </a:r>
            <a:r>
              <a:rPr lang="en-US" baseline="0" err="1">
                <a:sym typeface="Wingdings" pitchFamily="2" charset="2"/>
              </a:rPr>
              <a:t>Cắt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và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đưa</a:t>
            </a:r>
            <a:r>
              <a:rPr lang="en-US" baseline="0">
                <a:sym typeface="Wingdings" pitchFamily="2" charset="2"/>
              </a:rPr>
              <a:t> RT </a:t>
            </a:r>
            <a:r>
              <a:rPr lang="en-US" baseline="0" err="1">
                <a:sym typeface="Wingdings" pitchFamily="2" charset="2"/>
              </a:rPr>
              <a:t>ra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ngoài</a:t>
            </a:r>
            <a:r>
              <a:rPr lang="en-US" baseline="0">
                <a:sym typeface="Wingdings" pitchFamily="2" charset="2"/>
              </a:rPr>
              <a:t> qua </a:t>
            </a:r>
            <a:r>
              <a:rPr lang="en-US" baseline="0" err="1">
                <a:sym typeface="Wingdings" pitchFamily="2" charset="2"/>
              </a:rPr>
              <a:t>lỗ</a:t>
            </a:r>
            <a:r>
              <a:rPr lang="en-US" baseline="0">
                <a:sym typeface="Wingdings" pitchFamily="2" charset="2"/>
              </a:rPr>
              <a:t> </a:t>
            </a:r>
            <a:r>
              <a:rPr lang="en-US" baseline="0" err="1">
                <a:sym typeface="Wingdings" pitchFamily="2" charset="2"/>
              </a:rPr>
              <a:t>trocal</a:t>
            </a:r>
            <a:r>
              <a:rPr lang="en-US" baseline="0">
                <a:sym typeface="Wingdings" pitchFamily="2" charset="2"/>
              </a:rPr>
              <a:t>.</a:t>
            </a:r>
          </a:p>
          <a:p>
            <a:r>
              <a:rPr lang="en-US" err="1">
                <a:cs typeface="Calibri"/>
              </a:rPr>
              <a:t>Làm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sạch</a:t>
            </a:r>
            <a:r>
              <a:rPr lang="en-US">
                <a:cs typeface="Calibri"/>
              </a:rPr>
              <a:t> ổ </a:t>
            </a:r>
            <a:r>
              <a:rPr lang="en-US" err="1">
                <a:cs typeface="Calibri"/>
              </a:rPr>
              <a:t>bụng</a:t>
            </a:r>
            <a:r>
              <a:rPr lang="en-US">
                <a:cs typeface="Calibri"/>
              </a:rPr>
              <a:t>. </a:t>
            </a:r>
            <a:r>
              <a:rPr lang="en-US" err="1">
                <a:cs typeface="Calibri"/>
              </a:rPr>
              <a:t>Đống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lỗ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trocal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83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Nhiễm</a:t>
            </a:r>
            <a:r>
              <a:rPr lang="en-US"/>
              <a:t> </a:t>
            </a:r>
            <a:r>
              <a:rPr lang="en-US" err="1"/>
              <a:t>khuẩn</a:t>
            </a:r>
            <a:r>
              <a:rPr lang="en-US"/>
              <a:t> </a:t>
            </a:r>
            <a:r>
              <a:rPr lang="en-US" err="1"/>
              <a:t>vết</a:t>
            </a:r>
            <a:r>
              <a:rPr lang="en-US"/>
              <a:t> </a:t>
            </a:r>
            <a:r>
              <a:rPr lang="en-US" err="1"/>
              <a:t>mổ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 baseline="0"/>
              <a:t> BC </a:t>
            </a:r>
            <a:r>
              <a:rPr lang="en-US" baseline="0" err="1"/>
              <a:t>thường</a:t>
            </a:r>
            <a:r>
              <a:rPr lang="en-US" baseline="0"/>
              <a:t> </a:t>
            </a:r>
            <a:r>
              <a:rPr lang="en-US" baseline="0" err="1"/>
              <a:t>gặp</a:t>
            </a:r>
            <a:r>
              <a:rPr lang="en-US" baseline="0"/>
              <a:t> </a:t>
            </a:r>
            <a:r>
              <a:rPr lang="en-US" baseline="0" err="1"/>
              <a:t>nhất</a:t>
            </a:r>
            <a:r>
              <a:rPr lang="en-US" baseline="0"/>
              <a:t> </a:t>
            </a:r>
            <a:r>
              <a:rPr lang="en-US" baseline="0" err="1"/>
              <a:t>của</a:t>
            </a:r>
            <a:r>
              <a:rPr lang="en-US" baseline="0"/>
              <a:t> </a:t>
            </a:r>
            <a:r>
              <a:rPr lang="en-US" baseline="0" err="1"/>
              <a:t>mổ</a:t>
            </a:r>
            <a:r>
              <a:rPr lang="en-US" baseline="0"/>
              <a:t> </a:t>
            </a:r>
            <a:r>
              <a:rPr lang="en-US" baseline="0" err="1"/>
              <a:t>mở</a:t>
            </a:r>
            <a:r>
              <a:rPr lang="en-US" baseline="0"/>
              <a:t>, </a:t>
            </a:r>
            <a:r>
              <a:rPr lang="en-US" baseline="0" err="1"/>
              <a:t>chiếm</a:t>
            </a:r>
            <a:r>
              <a:rPr lang="en-US" baseline="0"/>
              <a:t> &lt;5% </a:t>
            </a:r>
            <a:r>
              <a:rPr lang="en-US" baseline="0" err="1"/>
              <a:t>trong</a:t>
            </a:r>
            <a:r>
              <a:rPr lang="en-US" baseline="0"/>
              <a:t> </a:t>
            </a:r>
            <a:r>
              <a:rPr lang="en-US" baseline="0" err="1"/>
              <a:t>mổ</a:t>
            </a:r>
            <a:r>
              <a:rPr lang="en-US" baseline="0"/>
              <a:t> </a:t>
            </a:r>
            <a:r>
              <a:rPr lang="en-US" baseline="0" err="1"/>
              <a:t>mở</a:t>
            </a:r>
            <a:r>
              <a:rPr lang="en-US" baseline="0"/>
              <a:t> </a:t>
            </a:r>
            <a:r>
              <a:rPr lang="en-US" baseline="0" err="1"/>
              <a:t>khi</a:t>
            </a:r>
            <a:r>
              <a:rPr lang="en-US" baseline="0"/>
              <a:t> VRT </a:t>
            </a:r>
            <a:r>
              <a:rPr lang="en-US" baseline="0" err="1"/>
              <a:t>chưa</a:t>
            </a:r>
            <a:r>
              <a:rPr lang="en-US" baseline="0"/>
              <a:t> </a:t>
            </a:r>
            <a:r>
              <a:rPr lang="en-US" baseline="0" err="1"/>
              <a:t>vỡ</a:t>
            </a:r>
            <a:r>
              <a:rPr lang="en-US"/>
              <a:t> + KS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phòng</a:t>
            </a:r>
            <a:r>
              <a:rPr lang="en-US" baseline="0"/>
              <a:t>, </a:t>
            </a:r>
            <a:r>
              <a:rPr lang="en-US" baseline="0" err="1"/>
              <a:t>tỷ</a:t>
            </a:r>
            <a:r>
              <a:rPr lang="en-US" baseline="0"/>
              <a:t> </a:t>
            </a:r>
            <a:r>
              <a:rPr lang="en-US" baseline="0" err="1"/>
              <a:t>lệ</a:t>
            </a:r>
            <a:r>
              <a:rPr lang="en-US" baseline="0"/>
              <a:t> </a:t>
            </a:r>
            <a:r>
              <a:rPr lang="en-US" baseline="0" err="1"/>
              <a:t>rất</a:t>
            </a:r>
            <a:r>
              <a:rPr lang="en-US" baseline="0"/>
              <a:t> </a:t>
            </a:r>
            <a:r>
              <a:rPr lang="en-US" baseline="0" err="1"/>
              <a:t>hiếm</a:t>
            </a:r>
            <a:r>
              <a:rPr lang="en-US" baseline="0"/>
              <a:t> </a:t>
            </a:r>
            <a:r>
              <a:rPr lang="en-US" baseline="0" err="1"/>
              <a:t>trong</a:t>
            </a:r>
            <a:r>
              <a:rPr lang="en-US" baseline="0"/>
              <a:t> </a:t>
            </a:r>
            <a:r>
              <a:rPr lang="en-US" baseline="0" err="1"/>
              <a:t>mổ</a:t>
            </a:r>
            <a:r>
              <a:rPr lang="en-US" baseline="0"/>
              <a:t> </a:t>
            </a:r>
            <a:r>
              <a:rPr lang="en-US" baseline="0" err="1"/>
              <a:t>nội</a:t>
            </a:r>
            <a:r>
              <a:rPr lang="en-US" baseline="0"/>
              <a:t> soi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err="1"/>
              <a:t>Chảy</a:t>
            </a:r>
            <a:r>
              <a:rPr lang="en-US"/>
              <a:t> </a:t>
            </a:r>
            <a:r>
              <a:rPr lang="en-US" err="1"/>
              <a:t>máu</a:t>
            </a:r>
            <a:r>
              <a:rPr lang="en-US"/>
              <a:t> </a:t>
            </a:r>
            <a:r>
              <a:rPr lang="en-US" err="1"/>
              <a:t>trong</a:t>
            </a:r>
            <a:r>
              <a:rPr lang="en-US"/>
              <a:t> ổ </a:t>
            </a:r>
            <a:r>
              <a:rPr lang="en-US" err="1"/>
              <a:t>bụng</a:t>
            </a:r>
            <a:r>
              <a:rPr lang="en-US"/>
              <a:t>: </a:t>
            </a:r>
            <a:r>
              <a:rPr lang="en-US" err="1"/>
              <a:t>thường</a:t>
            </a:r>
            <a:r>
              <a:rPr lang="en-US"/>
              <a:t> </a:t>
            </a:r>
            <a:r>
              <a:rPr lang="en-US" err="1"/>
              <a:t>là</a:t>
            </a:r>
            <a:r>
              <a:rPr lang="en-US"/>
              <a:t> </a:t>
            </a:r>
            <a:r>
              <a:rPr lang="en-US" err="1"/>
              <a:t>lỗi</a:t>
            </a:r>
            <a:r>
              <a:rPr lang="en-US"/>
              <a:t> </a:t>
            </a:r>
            <a:r>
              <a:rPr lang="en-US" err="1"/>
              <a:t>kĩ</a:t>
            </a:r>
            <a:r>
              <a:rPr lang="en-US"/>
              <a:t> </a:t>
            </a:r>
            <a:r>
              <a:rPr lang="en-US" err="1"/>
              <a:t>thuật</a:t>
            </a:r>
            <a:r>
              <a:rPr lang="en-US"/>
              <a:t> </a:t>
            </a:r>
            <a:r>
              <a:rPr lang="en-US" err="1"/>
              <a:t>khi</a:t>
            </a:r>
            <a:r>
              <a:rPr lang="en-US"/>
              <a:t> </a:t>
            </a:r>
            <a:r>
              <a:rPr lang="en-US" err="1"/>
              <a:t>xử</a:t>
            </a:r>
            <a:r>
              <a:rPr lang="en-US"/>
              <a:t> </a:t>
            </a:r>
            <a:r>
              <a:rPr lang="en-US" err="1"/>
              <a:t>lí</a:t>
            </a:r>
            <a:r>
              <a:rPr lang="en-US"/>
              <a:t> ĐM RT</a:t>
            </a:r>
            <a:endParaRPr lang="en-US">
              <a:cs typeface="Calibri"/>
            </a:endParaRPr>
          </a:p>
          <a:p>
            <a:pPr>
              <a:defRPr/>
            </a:pPr>
            <a:endParaRPr lang="en-US">
              <a:cs typeface="Calibri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err="1"/>
              <a:t>Xì</a:t>
            </a:r>
            <a:r>
              <a:rPr lang="en-US" baseline="0"/>
              <a:t> </a:t>
            </a:r>
            <a:r>
              <a:rPr lang="en-US" baseline="0" err="1"/>
              <a:t>mỏm</a:t>
            </a:r>
            <a:r>
              <a:rPr lang="en-US" baseline="0"/>
              <a:t> RT: do </a:t>
            </a:r>
            <a:r>
              <a:rPr lang="en-US" baseline="0" err="1"/>
              <a:t>tụt</a:t>
            </a:r>
            <a:r>
              <a:rPr lang="en-US" baseline="0"/>
              <a:t> </a:t>
            </a:r>
            <a:r>
              <a:rPr lang="en-US" baseline="0" err="1"/>
              <a:t>chỉ</a:t>
            </a:r>
            <a:r>
              <a:rPr lang="en-US" baseline="0"/>
              <a:t>, bung clip </a:t>
            </a:r>
            <a:r>
              <a:rPr lang="en-US" baseline="0" err="1"/>
              <a:t>gây</a:t>
            </a:r>
            <a:r>
              <a:rPr lang="en-US" baseline="0"/>
              <a:t> </a:t>
            </a:r>
            <a:r>
              <a:rPr lang="en-US" baseline="0" err="1"/>
              <a:t>xì</a:t>
            </a:r>
            <a:r>
              <a:rPr lang="en-US" baseline="0"/>
              <a:t> </a:t>
            </a:r>
            <a:r>
              <a:rPr lang="en-US" baseline="0" err="1"/>
              <a:t>mỏm</a:t>
            </a:r>
            <a:r>
              <a:rPr lang="en-US" baseline="0"/>
              <a:t> RT </a:t>
            </a:r>
            <a:r>
              <a:rPr lang="en-US" baseline="0" err="1"/>
              <a:t>sớm</a:t>
            </a:r>
            <a:r>
              <a:rPr lang="en-US" baseline="0"/>
              <a:t> </a:t>
            </a:r>
            <a:r>
              <a:rPr lang="en-US" baseline="0" err="1"/>
              <a:t>sau</a:t>
            </a:r>
            <a:r>
              <a:rPr lang="en-US" baseline="0"/>
              <a:t> </a:t>
            </a:r>
            <a:r>
              <a:rPr lang="en-US" baseline="0" err="1"/>
              <a:t>mổ</a:t>
            </a:r>
            <a:r>
              <a:rPr lang="en-US" baseline="0"/>
              <a:t>, </a:t>
            </a:r>
            <a:r>
              <a:rPr lang="en-US" baseline="0" err="1"/>
              <a:t>đưa</a:t>
            </a:r>
            <a:r>
              <a:rPr lang="en-US" baseline="0"/>
              <a:t> </a:t>
            </a:r>
            <a:r>
              <a:rPr lang="en-US" baseline="0" err="1"/>
              <a:t>đến</a:t>
            </a:r>
            <a:r>
              <a:rPr lang="en-US" baseline="0"/>
              <a:t> </a:t>
            </a:r>
            <a:r>
              <a:rPr lang="en-US" baseline="0" err="1"/>
              <a:t>bệnh</a:t>
            </a:r>
            <a:r>
              <a:rPr lang="en-US" baseline="0"/>
              <a:t> </a:t>
            </a:r>
            <a:r>
              <a:rPr lang="en-US" baseline="0" err="1"/>
              <a:t>cảnh</a:t>
            </a:r>
            <a:r>
              <a:rPr lang="en-US" baseline="0"/>
              <a:t> </a:t>
            </a:r>
            <a:r>
              <a:rPr lang="en-US" baseline="0" err="1"/>
              <a:t>viêm</a:t>
            </a:r>
            <a:r>
              <a:rPr lang="en-US" baseline="0"/>
              <a:t> pm </a:t>
            </a:r>
            <a:r>
              <a:rPr lang="en-US" baseline="0" err="1"/>
              <a:t>hậu</a:t>
            </a:r>
            <a:r>
              <a:rPr lang="en-US" baseline="0"/>
              <a:t> </a:t>
            </a:r>
            <a:r>
              <a:rPr lang="en-US" baseline="0" err="1"/>
              <a:t>phẫu</a:t>
            </a:r>
            <a:r>
              <a:rPr lang="en-US" baseline="0"/>
              <a:t>, </a:t>
            </a:r>
            <a:r>
              <a:rPr lang="en-US" baseline="0" err="1"/>
              <a:t>phải</a:t>
            </a:r>
            <a:r>
              <a:rPr lang="en-US" baseline="0"/>
              <a:t> </a:t>
            </a:r>
            <a:r>
              <a:rPr lang="en-US" baseline="0" err="1"/>
              <a:t>mổ</a:t>
            </a:r>
            <a:r>
              <a:rPr lang="en-US" baseline="0"/>
              <a:t> </a:t>
            </a:r>
            <a:r>
              <a:rPr lang="en-US" baseline="0" err="1"/>
              <a:t>lại</a:t>
            </a:r>
            <a:r>
              <a:rPr lang="en-US" baseline="0"/>
              <a:t>, </a:t>
            </a:r>
            <a:r>
              <a:rPr lang="en-US" baseline="0" err="1"/>
              <a:t>có</a:t>
            </a:r>
            <a:r>
              <a:rPr lang="en-US" baseline="0"/>
              <a:t> </a:t>
            </a:r>
            <a:r>
              <a:rPr lang="en-US" baseline="0" err="1"/>
              <a:t>khi</a:t>
            </a:r>
            <a:r>
              <a:rPr lang="en-US" baseline="0"/>
              <a:t> </a:t>
            </a:r>
            <a:r>
              <a:rPr lang="en-US" baseline="0" err="1"/>
              <a:t>xảy</a:t>
            </a:r>
            <a:r>
              <a:rPr lang="en-US" baseline="0"/>
              <a:t> </a:t>
            </a:r>
            <a:r>
              <a:rPr lang="en-US" baseline="0" err="1"/>
              <a:t>ra</a:t>
            </a:r>
            <a:r>
              <a:rPr lang="en-US" baseline="0"/>
              <a:t> </a:t>
            </a:r>
            <a:r>
              <a:rPr lang="en-US" baseline="0" err="1"/>
              <a:t>muộn</a:t>
            </a:r>
            <a:r>
              <a:rPr lang="en-US" baseline="0"/>
              <a:t> </a:t>
            </a:r>
            <a:r>
              <a:rPr lang="en-US" baseline="0" err="1"/>
              <a:t>gây</a:t>
            </a:r>
            <a:r>
              <a:rPr lang="en-US" baseline="0"/>
              <a:t> </a:t>
            </a:r>
            <a:r>
              <a:rPr lang="en-US" baseline="0" err="1"/>
              <a:t>áp</a:t>
            </a:r>
            <a:r>
              <a:rPr lang="en-US" baseline="0"/>
              <a:t> </a:t>
            </a:r>
            <a:r>
              <a:rPr lang="en-US" baseline="0" err="1"/>
              <a:t>xe</a:t>
            </a:r>
            <a:r>
              <a:rPr lang="en-US" baseline="0"/>
              <a:t> </a:t>
            </a:r>
            <a:r>
              <a:rPr lang="en-US" baseline="0" err="1"/>
              <a:t>tồn</a:t>
            </a:r>
            <a:r>
              <a:rPr lang="en-US" baseline="0"/>
              <a:t> </a:t>
            </a:r>
            <a:r>
              <a:rPr lang="en-US" baseline="0" err="1"/>
              <a:t>lưu</a:t>
            </a:r>
            <a:r>
              <a:rPr lang="en-US" baseline="0"/>
              <a:t> </a:t>
            </a:r>
            <a:r>
              <a:rPr lang="en-US" baseline="0" err="1"/>
              <a:t>trong</a:t>
            </a:r>
            <a:r>
              <a:rPr lang="en-US" baseline="0"/>
              <a:t> </a:t>
            </a:r>
            <a:r>
              <a:rPr lang="en-US" baseline="0" err="1"/>
              <a:t>bụng</a:t>
            </a:r>
            <a:r>
              <a:rPr lang="en-US" baseline="0"/>
              <a:t> hay </a:t>
            </a:r>
            <a:r>
              <a:rPr lang="en-US" baseline="0" err="1"/>
              <a:t>gây</a:t>
            </a:r>
            <a:r>
              <a:rPr lang="en-US" baseline="0"/>
              <a:t> </a:t>
            </a:r>
            <a:r>
              <a:rPr lang="en-US" baseline="0" err="1"/>
              <a:t>rò</a:t>
            </a:r>
            <a:r>
              <a:rPr lang="en-US" baseline="0"/>
              <a:t> </a:t>
            </a:r>
            <a:r>
              <a:rPr lang="en-US" baseline="0" err="1"/>
              <a:t>manh</a:t>
            </a:r>
            <a:r>
              <a:rPr lang="en-US" baseline="0"/>
              <a:t> </a:t>
            </a:r>
            <a:r>
              <a:rPr lang="en-US" baseline="0" err="1"/>
              <a:t>tràng</a:t>
            </a:r>
            <a:endParaRPr lang="en-US" baseline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err="1"/>
              <a:t>Áp</a:t>
            </a:r>
            <a:r>
              <a:rPr lang="en-US" baseline="0"/>
              <a:t> </a:t>
            </a:r>
            <a:r>
              <a:rPr lang="en-US" baseline="0" err="1"/>
              <a:t>xe</a:t>
            </a:r>
            <a:r>
              <a:rPr lang="en-US" baseline="0"/>
              <a:t> </a:t>
            </a:r>
            <a:r>
              <a:rPr lang="en-US" baseline="0" err="1"/>
              <a:t>tồn</a:t>
            </a:r>
            <a:r>
              <a:rPr lang="en-US" baseline="0"/>
              <a:t> </a:t>
            </a:r>
            <a:r>
              <a:rPr lang="en-US" baseline="0" err="1"/>
              <a:t>lưu</a:t>
            </a:r>
            <a:r>
              <a:rPr lang="en-US" baseline="0"/>
              <a:t> </a:t>
            </a:r>
            <a:r>
              <a:rPr lang="en-US" baseline="0" err="1"/>
              <a:t>thường</a:t>
            </a:r>
            <a:r>
              <a:rPr lang="en-US" baseline="0"/>
              <a:t> do ko </a:t>
            </a:r>
            <a:r>
              <a:rPr lang="en-US" baseline="0" err="1"/>
              <a:t>làm</a:t>
            </a:r>
            <a:r>
              <a:rPr lang="en-US" baseline="0"/>
              <a:t> </a:t>
            </a:r>
            <a:r>
              <a:rPr lang="en-US" baseline="0" err="1"/>
              <a:t>sạch</a:t>
            </a:r>
            <a:r>
              <a:rPr lang="en-US" baseline="0"/>
              <a:t> </a:t>
            </a:r>
            <a:r>
              <a:rPr lang="en-US" baseline="0" err="1"/>
              <a:t>khoang</a:t>
            </a:r>
            <a:r>
              <a:rPr lang="en-US" baseline="0"/>
              <a:t> </a:t>
            </a:r>
            <a:r>
              <a:rPr lang="en-US" baseline="0" err="1"/>
              <a:t>phúc</a:t>
            </a:r>
            <a:r>
              <a:rPr lang="en-US" baseline="0"/>
              <a:t> </a:t>
            </a:r>
            <a:r>
              <a:rPr lang="en-US" baseline="0" err="1"/>
              <a:t>mạc</a:t>
            </a:r>
            <a:r>
              <a:rPr lang="en-US" baseline="0"/>
              <a:t>, </a:t>
            </a:r>
            <a:r>
              <a:rPr lang="en-US" baseline="0" err="1"/>
              <a:t>thường</a:t>
            </a:r>
            <a:r>
              <a:rPr lang="en-US" baseline="0"/>
              <a:t> </a:t>
            </a:r>
            <a:r>
              <a:rPr lang="en-US" baseline="0" err="1"/>
              <a:t>gặp</a:t>
            </a:r>
            <a:r>
              <a:rPr lang="en-US" baseline="0"/>
              <a:t> ở </a:t>
            </a:r>
            <a:r>
              <a:rPr lang="en-US" baseline="0" err="1"/>
              <a:t>mổ</a:t>
            </a:r>
            <a:r>
              <a:rPr lang="en-US" baseline="0"/>
              <a:t> </a:t>
            </a:r>
            <a:r>
              <a:rPr lang="en-US" baseline="0" err="1"/>
              <a:t>nội</a:t>
            </a:r>
            <a:r>
              <a:rPr lang="en-US" baseline="0"/>
              <a:t> soi </a:t>
            </a:r>
            <a:r>
              <a:rPr lang="en-US" baseline="0" err="1"/>
              <a:t>hơn</a:t>
            </a:r>
            <a:r>
              <a:rPr lang="en-US" baseline="0"/>
              <a:t> </a:t>
            </a:r>
            <a:r>
              <a:rPr lang="en-US" baseline="0" err="1"/>
              <a:t>mổ</a:t>
            </a:r>
            <a:r>
              <a:rPr lang="en-US" baseline="0"/>
              <a:t> </a:t>
            </a:r>
            <a:r>
              <a:rPr lang="vi-VN" baseline="0" err="1">
                <a:latin typeface="Arial"/>
                <a:cs typeface="Arial"/>
              </a:rPr>
              <a:t>mở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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đánh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gia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kthuoc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vị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trí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áp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xe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để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KS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phổ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rộng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kị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khí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1-2w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nếu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vị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trí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nhỏ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/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khó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dẫn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lưu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hoặc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dẫn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lưu qua da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hoặc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mổ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dể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dẫn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lưu,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nếu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do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rò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thì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mổ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lại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do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là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rò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ống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 tiêu </a:t>
            </a:r>
            <a:r>
              <a:rPr lang="vi-VN" baseline="0" err="1">
                <a:latin typeface="Arial"/>
                <a:cs typeface="Arial"/>
                <a:sym typeface="Wingdings" pitchFamily="2" charset="2"/>
              </a:rPr>
              <a:t>hoá</a:t>
            </a:r>
            <a:r>
              <a:rPr lang="vi-VN" baseline="0">
                <a:latin typeface="Arial"/>
                <a:cs typeface="Arial"/>
                <a:sym typeface="Wingdings" pitchFamily="2" charset="2"/>
              </a:rPr>
              <a:t>.</a:t>
            </a:r>
            <a:endParaRPr lang="en-US" baseline="0">
              <a:latin typeface="Arial"/>
              <a:cs typeface="Arial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err="1"/>
              <a:t>Tắc</a:t>
            </a:r>
            <a:r>
              <a:rPr lang="en-US" baseline="0"/>
              <a:t> </a:t>
            </a:r>
            <a:r>
              <a:rPr lang="en-US" baseline="0" err="1"/>
              <a:t>ruột</a:t>
            </a:r>
            <a:r>
              <a:rPr lang="en-US" baseline="0"/>
              <a:t> </a:t>
            </a:r>
            <a:r>
              <a:rPr lang="en-US" baseline="0" err="1"/>
              <a:t>sau</a:t>
            </a:r>
            <a:r>
              <a:rPr lang="en-US" baseline="0"/>
              <a:t> </a:t>
            </a:r>
            <a:r>
              <a:rPr lang="en-US" baseline="0" err="1"/>
              <a:t>mổ</a:t>
            </a:r>
            <a:r>
              <a:rPr lang="en-US" baseline="0"/>
              <a:t> </a:t>
            </a:r>
            <a:r>
              <a:rPr lang="en-US" baseline="0" err="1"/>
              <a:t>thường</a:t>
            </a:r>
            <a:r>
              <a:rPr lang="en-US" baseline="0"/>
              <a:t> do ko </a:t>
            </a:r>
            <a:r>
              <a:rPr lang="en-US" baseline="0" err="1"/>
              <a:t>làm</a:t>
            </a:r>
            <a:r>
              <a:rPr lang="en-US" baseline="0"/>
              <a:t> </a:t>
            </a:r>
            <a:r>
              <a:rPr lang="en-US" baseline="0" err="1"/>
              <a:t>sạch</a:t>
            </a:r>
            <a:r>
              <a:rPr lang="en-US" baseline="0"/>
              <a:t> </a:t>
            </a:r>
            <a:r>
              <a:rPr lang="en-US" baseline="0" err="1"/>
              <a:t>khoang</a:t>
            </a:r>
            <a:r>
              <a:rPr lang="en-US" baseline="0"/>
              <a:t> pm, </a:t>
            </a:r>
            <a:r>
              <a:rPr lang="en-US" baseline="0" err="1"/>
              <a:t>để</a:t>
            </a:r>
            <a:r>
              <a:rPr lang="en-US" baseline="0"/>
              <a:t> </a:t>
            </a:r>
            <a:r>
              <a:rPr lang="en-US" baseline="0" err="1"/>
              <a:t>tránh</a:t>
            </a:r>
            <a:r>
              <a:rPr lang="en-US" baseline="0"/>
              <a:t> </a:t>
            </a:r>
            <a:r>
              <a:rPr lang="en-US" baseline="0" err="1"/>
              <a:t>thì</a:t>
            </a:r>
            <a:r>
              <a:rPr lang="en-US" baseline="0"/>
              <a:t> </a:t>
            </a:r>
            <a:r>
              <a:rPr lang="en-US" baseline="0" err="1"/>
              <a:t>cần</a:t>
            </a:r>
            <a:r>
              <a:rPr lang="en-US" baseline="0"/>
              <a:t> </a:t>
            </a:r>
            <a:r>
              <a:rPr lang="en-US" baseline="0" err="1"/>
              <a:t>làm</a:t>
            </a:r>
            <a:r>
              <a:rPr lang="en-US" baseline="0"/>
              <a:t> </a:t>
            </a:r>
            <a:r>
              <a:rPr lang="en-US" baseline="0" err="1"/>
              <a:t>sạch</a:t>
            </a:r>
            <a:r>
              <a:rPr lang="en-US" baseline="0"/>
              <a:t> </a:t>
            </a:r>
            <a:r>
              <a:rPr lang="en-US" baseline="0" err="1"/>
              <a:t>khoang</a:t>
            </a:r>
            <a:r>
              <a:rPr lang="en-US" baseline="0"/>
              <a:t> pm </a:t>
            </a:r>
            <a:r>
              <a:rPr lang="en-US" baseline="0" err="1"/>
              <a:t>và</a:t>
            </a:r>
            <a:r>
              <a:rPr lang="en-US" baseline="0"/>
              <a:t> </a:t>
            </a:r>
            <a:r>
              <a:rPr lang="en-US" baseline="0" err="1"/>
              <a:t>khuyến</a:t>
            </a:r>
            <a:r>
              <a:rPr lang="en-US" baseline="0"/>
              <a:t> </a:t>
            </a:r>
            <a:r>
              <a:rPr lang="en-US" baseline="0" err="1"/>
              <a:t>khích</a:t>
            </a:r>
            <a:r>
              <a:rPr lang="en-US" baseline="0"/>
              <a:t> BN </a:t>
            </a:r>
            <a:r>
              <a:rPr lang="en-US" baseline="0" err="1"/>
              <a:t>vận</a:t>
            </a:r>
            <a:r>
              <a:rPr lang="en-US" baseline="0"/>
              <a:t> </a:t>
            </a:r>
            <a:r>
              <a:rPr lang="en-US" baseline="0" err="1"/>
              <a:t>động</a:t>
            </a:r>
            <a:r>
              <a:rPr lang="en-US" baseline="0"/>
              <a:t> </a:t>
            </a:r>
            <a:r>
              <a:rPr lang="en-US" baseline="0" err="1"/>
              <a:t>sau</a:t>
            </a:r>
            <a:r>
              <a:rPr lang="en-US" baseline="0"/>
              <a:t> </a:t>
            </a:r>
            <a:r>
              <a:rPr lang="en-US" baseline="0" err="1"/>
              <a:t>mổ</a:t>
            </a:r>
            <a:r>
              <a:rPr lang="en-US" baseline="0"/>
              <a:t>.</a:t>
            </a:r>
            <a:endParaRPr lang="vi-VN" baseline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6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CN </a:t>
            </a:r>
            <a:r>
              <a:rPr lang="en-US" err="1">
                <a:latin typeface="Calibri"/>
                <a:cs typeface="Calibri"/>
              </a:rPr>
              <a:t>xây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dựng</a:t>
            </a:r>
            <a:r>
              <a:rPr lang="en-US">
                <a:latin typeface="Calibri"/>
                <a:cs typeface="Calibri"/>
              </a:rPr>
              <a:t>, Bình </a:t>
            </a:r>
            <a:r>
              <a:rPr lang="en-US" err="1">
                <a:latin typeface="Calibri"/>
                <a:cs typeface="Calibri"/>
              </a:rPr>
              <a:t>Chánh</a:t>
            </a:r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76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BN </a:t>
            </a:r>
            <a:r>
              <a:rPr lang="en-US" err="1"/>
              <a:t>khám</a:t>
            </a:r>
            <a:r>
              <a:rPr lang="en-US"/>
              <a:t> </a:t>
            </a:r>
            <a:r>
              <a:rPr lang="en-US" err="1"/>
              <a:t>tổng</a:t>
            </a:r>
            <a:r>
              <a:rPr lang="en-US"/>
              <a:t> </a:t>
            </a:r>
            <a:r>
              <a:rPr lang="en-US" err="1"/>
              <a:t>quát</a:t>
            </a:r>
            <a:r>
              <a:rPr lang="en-US"/>
              <a:t> 5 </a:t>
            </a:r>
            <a:r>
              <a:rPr lang="en-US" err="1"/>
              <a:t>năm</a:t>
            </a:r>
            <a:r>
              <a:rPr lang="en-US"/>
              <a:t> </a:t>
            </a:r>
            <a:r>
              <a:rPr lang="en-US" err="1"/>
              <a:t>trước</a:t>
            </a:r>
            <a:endParaRPr lang="vi-VN" err="1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56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cấp</a:t>
            </a:r>
            <a:r>
              <a:rPr lang="en-US" baseline="0"/>
              <a:t> </a:t>
            </a:r>
            <a:r>
              <a:rPr lang="en-US" baseline="0" err="1"/>
              <a:t>máu</a:t>
            </a:r>
            <a:r>
              <a:rPr lang="en-US" baseline="0"/>
              <a:t> </a:t>
            </a:r>
            <a:r>
              <a:rPr lang="en-US" baseline="0" err="1"/>
              <a:t>chính</a:t>
            </a:r>
            <a:r>
              <a:rPr lang="en-US" baseline="0"/>
              <a:t> </a:t>
            </a:r>
            <a:r>
              <a:rPr lang="en-US" baseline="0" err="1"/>
              <a:t>cho</a:t>
            </a:r>
            <a:r>
              <a:rPr lang="en-US" baseline="0"/>
              <a:t> RT </a:t>
            </a:r>
            <a:r>
              <a:rPr lang="en-US" baseline="0" err="1"/>
              <a:t>là</a:t>
            </a:r>
            <a:r>
              <a:rPr lang="en-US" baseline="0"/>
              <a:t> ĐM RT, </a:t>
            </a:r>
            <a:r>
              <a:rPr lang="en-US" baseline="0" err="1"/>
              <a:t>một</a:t>
            </a:r>
            <a:r>
              <a:rPr lang="en-US" baseline="0"/>
              <a:t> </a:t>
            </a:r>
            <a:r>
              <a:rPr lang="en-US" baseline="0" err="1"/>
              <a:t>nhánh</a:t>
            </a:r>
            <a:r>
              <a:rPr lang="en-US" baseline="0"/>
              <a:t> </a:t>
            </a:r>
            <a:r>
              <a:rPr lang="en-US" baseline="0" err="1"/>
              <a:t>của</a:t>
            </a:r>
            <a:r>
              <a:rPr lang="en-US" baseline="0"/>
              <a:t> ĐM </a:t>
            </a:r>
            <a:r>
              <a:rPr lang="en-US" baseline="0" err="1"/>
              <a:t>hồi</a:t>
            </a:r>
            <a:r>
              <a:rPr lang="en-US" baseline="0"/>
              <a:t> </a:t>
            </a:r>
            <a:r>
              <a:rPr lang="en-US" baseline="0" err="1"/>
              <a:t>đại</a:t>
            </a:r>
            <a:r>
              <a:rPr lang="en-US" baseline="0"/>
              <a:t> </a:t>
            </a:r>
            <a:r>
              <a:rPr lang="en-US" baseline="0" err="1"/>
              <a:t>tràng</a:t>
            </a:r>
            <a:r>
              <a:rPr lang="en-US" baseline="0"/>
              <a:t>, </a:t>
            </a:r>
            <a:r>
              <a:rPr lang="en-US" baseline="0" err="1"/>
              <a:t>chạy</a:t>
            </a:r>
            <a:r>
              <a:rPr lang="en-US" baseline="0"/>
              <a:t> ở </a:t>
            </a:r>
            <a:r>
              <a:rPr lang="en-US" baseline="0" err="1"/>
              <a:t>bờ</a:t>
            </a:r>
            <a:r>
              <a:rPr lang="en-US" baseline="0"/>
              <a:t> </a:t>
            </a:r>
            <a:r>
              <a:rPr lang="en-US" baseline="0" err="1"/>
              <a:t>tự</a:t>
            </a:r>
            <a:r>
              <a:rPr lang="en-US" baseline="0"/>
              <a:t> do </a:t>
            </a:r>
            <a:r>
              <a:rPr lang="en-US" baseline="0" err="1"/>
              <a:t>của</a:t>
            </a:r>
            <a:r>
              <a:rPr lang="en-US" baseline="0"/>
              <a:t> </a:t>
            </a:r>
            <a:r>
              <a:rPr lang="en-US" baseline="0" err="1"/>
              <a:t>mạc</a:t>
            </a:r>
            <a:r>
              <a:rPr lang="en-US" baseline="0"/>
              <a:t> </a:t>
            </a:r>
            <a:r>
              <a:rPr lang="en-US" baseline="0" err="1"/>
              <a:t>treo</a:t>
            </a:r>
            <a:r>
              <a:rPr lang="en-US" baseline="0"/>
              <a:t> RT. </a:t>
            </a:r>
            <a:r>
              <a:rPr lang="en-US" baseline="0" err="1"/>
              <a:t>Ngoài</a:t>
            </a:r>
            <a:r>
              <a:rPr lang="en-US" baseline="0"/>
              <a:t> </a:t>
            </a:r>
            <a:r>
              <a:rPr lang="en-US" baseline="0" err="1"/>
              <a:t>ra</a:t>
            </a:r>
            <a:r>
              <a:rPr lang="en-US" baseline="0"/>
              <a:t> </a:t>
            </a:r>
            <a:r>
              <a:rPr lang="en-US" baseline="0" err="1"/>
              <a:t>còn</a:t>
            </a:r>
            <a:r>
              <a:rPr lang="en-US" baseline="0"/>
              <a:t> </a:t>
            </a:r>
            <a:r>
              <a:rPr lang="en-US" baseline="0" err="1"/>
              <a:t>một</a:t>
            </a:r>
            <a:r>
              <a:rPr lang="en-US" baseline="0"/>
              <a:t> </a:t>
            </a:r>
            <a:r>
              <a:rPr lang="en-US" baseline="0" err="1"/>
              <a:t>nguồn</a:t>
            </a:r>
            <a:r>
              <a:rPr lang="en-US" baseline="0"/>
              <a:t> </a:t>
            </a:r>
            <a:r>
              <a:rPr lang="en-US" baseline="0" err="1"/>
              <a:t>cung</a:t>
            </a:r>
            <a:r>
              <a:rPr lang="en-US" baseline="0"/>
              <a:t> </a:t>
            </a:r>
            <a:r>
              <a:rPr lang="en-US" baseline="0" err="1"/>
              <a:t>cấp</a:t>
            </a:r>
            <a:r>
              <a:rPr lang="en-US" baseline="0"/>
              <a:t> </a:t>
            </a:r>
            <a:r>
              <a:rPr lang="en-US" baseline="0" err="1"/>
              <a:t>máu</a:t>
            </a:r>
            <a:r>
              <a:rPr lang="en-US" baseline="0"/>
              <a:t> </a:t>
            </a:r>
            <a:r>
              <a:rPr lang="en-US" baseline="0" err="1"/>
              <a:t>phụ</a:t>
            </a:r>
            <a:r>
              <a:rPr lang="en-US" baseline="0"/>
              <a:t> </a:t>
            </a:r>
            <a:r>
              <a:rPr lang="en-US" baseline="0" err="1"/>
              <a:t>là</a:t>
            </a:r>
            <a:r>
              <a:rPr lang="en-US" baseline="0"/>
              <a:t> </a:t>
            </a:r>
            <a:r>
              <a:rPr lang="en-US" baseline="0" err="1"/>
              <a:t>một</a:t>
            </a:r>
            <a:r>
              <a:rPr lang="en-US" baseline="0"/>
              <a:t> </a:t>
            </a:r>
            <a:r>
              <a:rPr lang="en-US" baseline="0" err="1"/>
              <a:t>nhánh</a:t>
            </a:r>
            <a:r>
              <a:rPr lang="en-US" baseline="0"/>
              <a:t> </a:t>
            </a:r>
            <a:r>
              <a:rPr lang="en-US" baseline="0" err="1"/>
              <a:t>của</a:t>
            </a:r>
            <a:r>
              <a:rPr lang="en-US" baseline="0"/>
              <a:t> ĐM </a:t>
            </a:r>
            <a:r>
              <a:rPr lang="en-US" baseline="0" err="1"/>
              <a:t>manh</a:t>
            </a:r>
            <a:r>
              <a:rPr lang="en-US" baseline="0"/>
              <a:t> </a:t>
            </a:r>
            <a:r>
              <a:rPr lang="en-US" baseline="0" err="1"/>
              <a:t>tràng</a:t>
            </a:r>
            <a:r>
              <a:rPr lang="en-US" baseline="0"/>
              <a:t> </a:t>
            </a:r>
            <a:r>
              <a:rPr lang="en-US" baseline="0" err="1"/>
              <a:t>sau</a:t>
            </a:r>
            <a:r>
              <a:rPr lang="en-US" baseline="0"/>
              <a:t>.</a:t>
            </a:r>
          </a:p>
          <a:p>
            <a:r>
              <a:rPr lang="en-US" baseline="0"/>
              <a:t>TM RT </a:t>
            </a:r>
            <a:r>
              <a:rPr lang="en-US" baseline="0" err="1"/>
              <a:t>dẫn</a:t>
            </a:r>
            <a:r>
              <a:rPr lang="en-US" baseline="0"/>
              <a:t> </a:t>
            </a:r>
            <a:r>
              <a:rPr lang="en-US" baseline="0" err="1"/>
              <a:t>máu</a:t>
            </a:r>
            <a:r>
              <a:rPr lang="en-US" baseline="0"/>
              <a:t> </a:t>
            </a:r>
            <a:r>
              <a:rPr lang="en-US" baseline="0" err="1"/>
              <a:t>từ</a:t>
            </a:r>
            <a:r>
              <a:rPr lang="en-US" baseline="0"/>
              <a:t> RT </a:t>
            </a:r>
            <a:r>
              <a:rPr lang="en-US" baseline="0" err="1"/>
              <a:t>đổ</a:t>
            </a:r>
            <a:r>
              <a:rPr lang="en-US" baseline="0"/>
              <a:t> </a:t>
            </a:r>
            <a:r>
              <a:rPr lang="en-US" baseline="0" err="1"/>
              <a:t>vào</a:t>
            </a:r>
            <a:r>
              <a:rPr lang="en-US" baseline="0"/>
              <a:t> TM </a:t>
            </a:r>
            <a:r>
              <a:rPr lang="en-US" baseline="0" err="1"/>
              <a:t>hồi</a:t>
            </a:r>
            <a:r>
              <a:rPr lang="en-US" baseline="0"/>
              <a:t>- </a:t>
            </a:r>
            <a:r>
              <a:rPr lang="en-US" baseline="0" err="1"/>
              <a:t>đại</a:t>
            </a:r>
            <a:r>
              <a:rPr lang="en-US" baseline="0"/>
              <a:t> </a:t>
            </a:r>
            <a:r>
              <a:rPr lang="en-US" baseline="0" err="1"/>
              <a:t>tràng</a:t>
            </a:r>
            <a:r>
              <a:rPr lang="en-US" baseline="0"/>
              <a:t>, TM </a:t>
            </a:r>
            <a:r>
              <a:rPr lang="en-US" baseline="0" err="1"/>
              <a:t>mạc</a:t>
            </a:r>
            <a:r>
              <a:rPr lang="en-US" baseline="0"/>
              <a:t> </a:t>
            </a:r>
            <a:r>
              <a:rPr lang="en-US" baseline="0" err="1"/>
              <a:t>treo</a:t>
            </a:r>
            <a:r>
              <a:rPr lang="en-US" baseline="0"/>
              <a:t> </a:t>
            </a:r>
            <a:r>
              <a:rPr lang="en-US" baseline="0" err="1"/>
              <a:t>tràng</a:t>
            </a:r>
            <a:r>
              <a:rPr lang="en-US" baseline="0"/>
              <a:t> </a:t>
            </a:r>
            <a:r>
              <a:rPr lang="en-US" baseline="0" err="1"/>
              <a:t>trên</a:t>
            </a:r>
            <a:r>
              <a:rPr lang="en-US" baseline="0"/>
              <a:t>, </a:t>
            </a:r>
            <a:r>
              <a:rPr lang="en-US" baseline="0" err="1"/>
              <a:t>rồi</a:t>
            </a:r>
            <a:r>
              <a:rPr lang="en-US" baseline="0"/>
              <a:t> </a:t>
            </a:r>
            <a:r>
              <a:rPr lang="en-US" baseline="0" err="1"/>
              <a:t>về</a:t>
            </a:r>
            <a:r>
              <a:rPr lang="en-US" baseline="0"/>
              <a:t> TM </a:t>
            </a:r>
            <a:r>
              <a:rPr lang="en-US" baseline="0" err="1"/>
              <a:t>cửa</a:t>
            </a:r>
            <a:r>
              <a:rPr lang="en-US" baseline="0"/>
              <a:t>.</a:t>
            </a:r>
          </a:p>
          <a:p>
            <a:r>
              <a:rPr lang="en-US" baseline="0" err="1"/>
              <a:t>Bạch</a:t>
            </a:r>
            <a:r>
              <a:rPr lang="en-US" baseline="0"/>
              <a:t> </a:t>
            </a:r>
            <a:r>
              <a:rPr lang="en-US" baseline="0" err="1"/>
              <a:t>huyết</a:t>
            </a:r>
            <a:r>
              <a:rPr lang="en-US" baseline="0"/>
              <a:t> </a:t>
            </a:r>
            <a:r>
              <a:rPr lang="en-US" baseline="0" err="1"/>
              <a:t>từ</a:t>
            </a:r>
            <a:r>
              <a:rPr lang="en-US" baseline="0"/>
              <a:t> RT </a:t>
            </a:r>
            <a:r>
              <a:rPr lang="en-US" baseline="0" err="1"/>
              <a:t>dẫn</a:t>
            </a:r>
            <a:r>
              <a:rPr lang="en-US" baseline="0"/>
              <a:t> </a:t>
            </a:r>
            <a:r>
              <a:rPr lang="en-US" baseline="0" err="1"/>
              <a:t>vào</a:t>
            </a:r>
            <a:r>
              <a:rPr lang="en-US" baseline="0"/>
              <a:t> 8-15 </a:t>
            </a:r>
            <a:r>
              <a:rPr lang="en-US" baseline="0" err="1"/>
              <a:t>mạch</a:t>
            </a:r>
            <a:r>
              <a:rPr lang="en-US" baseline="0"/>
              <a:t> BH ở </a:t>
            </a:r>
            <a:r>
              <a:rPr lang="en-US" baseline="0" err="1"/>
              <a:t>thân</a:t>
            </a:r>
            <a:r>
              <a:rPr lang="en-US" baseline="0"/>
              <a:t> </a:t>
            </a:r>
            <a:r>
              <a:rPr lang="en-US" baseline="0" err="1"/>
              <a:t>và</a:t>
            </a:r>
            <a:r>
              <a:rPr lang="en-US" baseline="0"/>
              <a:t> </a:t>
            </a:r>
            <a:r>
              <a:rPr lang="en-US" baseline="0" err="1"/>
              <a:t>đầu</a:t>
            </a:r>
            <a:r>
              <a:rPr lang="en-US" baseline="0"/>
              <a:t> RT, </a:t>
            </a:r>
            <a:r>
              <a:rPr lang="en-US" baseline="0" err="1"/>
              <a:t>sau</a:t>
            </a:r>
            <a:r>
              <a:rPr lang="en-US" baseline="0"/>
              <a:t> </a:t>
            </a:r>
            <a:r>
              <a:rPr lang="en-US" baseline="0" err="1"/>
              <a:t>đó</a:t>
            </a:r>
            <a:r>
              <a:rPr lang="en-US" baseline="0"/>
              <a:t> </a:t>
            </a:r>
            <a:r>
              <a:rPr lang="en-US" baseline="0" err="1"/>
              <a:t>đi</a:t>
            </a:r>
            <a:r>
              <a:rPr lang="en-US" baseline="0"/>
              <a:t> </a:t>
            </a:r>
            <a:r>
              <a:rPr lang="en-US" baseline="0" err="1"/>
              <a:t>vào</a:t>
            </a:r>
            <a:r>
              <a:rPr lang="en-US" baseline="0"/>
              <a:t>  </a:t>
            </a:r>
            <a:r>
              <a:rPr lang="en-US" baseline="0" err="1"/>
              <a:t>mạc</a:t>
            </a:r>
            <a:r>
              <a:rPr lang="en-US" baseline="0"/>
              <a:t> </a:t>
            </a:r>
            <a:r>
              <a:rPr lang="en-US" baseline="0" err="1"/>
              <a:t>treo</a:t>
            </a:r>
            <a:r>
              <a:rPr lang="en-US" baseline="0"/>
              <a:t> RT, </a:t>
            </a:r>
            <a:r>
              <a:rPr lang="en-US" baseline="0" err="1"/>
              <a:t>một</a:t>
            </a:r>
            <a:r>
              <a:rPr lang="en-US" baseline="0"/>
              <a:t> </a:t>
            </a:r>
            <a:r>
              <a:rPr lang="en-US" baseline="0" err="1"/>
              <a:t>số</a:t>
            </a:r>
            <a:r>
              <a:rPr lang="en-US" baseline="0"/>
              <a:t> </a:t>
            </a:r>
            <a:r>
              <a:rPr lang="en-US" baseline="0" err="1"/>
              <a:t>đi</a:t>
            </a:r>
            <a:r>
              <a:rPr lang="en-US" baseline="0"/>
              <a:t> </a:t>
            </a:r>
            <a:r>
              <a:rPr lang="en-US" baseline="0" err="1"/>
              <a:t>qa</a:t>
            </a:r>
            <a:r>
              <a:rPr lang="en-US" baseline="0"/>
              <a:t> </a:t>
            </a:r>
            <a:r>
              <a:rPr lang="en-US" baseline="0" err="1"/>
              <a:t>hạch</a:t>
            </a:r>
            <a:r>
              <a:rPr lang="en-US" baseline="0"/>
              <a:t> BH </a:t>
            </a:r>
            <a:r>
              <a:rPr lang="en-US" baseline="0" err="1"/>
              <a:t>trong</a:t>
            </a:r>
            <a:r>
              <a:rPr lang="en-US" baseline="0"/>
              <a:t> </a:t>
            </a:r>
            <a:r>
              <a:rPr lang="en-US" baseline="0" err="1"/>
              <a:t>mạc</a:t>
            </a:r>
            <a:r>
              <a:rPr lang="en-US" baseline="0"/>
              <a:t> </a:t>
            </a:r>
            <a:r>
              <a:rPr lang="en-US" baseline="0" err="1"/>
              <a:t>treo</a:t>
            </a:r>
            <a:r>
              <a:rPr lang="en-US" baseline="0"/>
              <a:t> RT, </a:t>
            </a:r>
            <a:r>
              <a:rPr lang="en-US" baseline="0" err="1"/>
              <a:t>sau</a:t>
            </a:r>
            <a:r>
              <a:rPr lang="en-US" baseline="0"/>
              <a:t> </a:t>
            </a:r>
            <a:r>
              <a:rPr lang="en-US" baseline="0" err="1"/>
              <a:t>đó</a:t>
            </a:r>
            <a:r>
              <a:rPr lang="en-US" baseline="0"/>
              <a:t> </a:t>
            </a:r>
            <a:r>
              <a:rPr lang="en-US" baseline="0" err="1"/>
              <a:t>hợp</a:t>
            </a:r>
            <a:r>
              <a:rPr lang="en-US" baseline="0"/>
              <a:t> </a:t>
            </a:r>
            <a:r>
              <a:rPr lang="en-US" baseline="0" err="1"/>
              <a:t>lại</a:t>
            </a:r>
            <a:r>
              <a:rPr lang="en-US" baseline="0"/>
              <a:t> </a:t>
            </a:r>
            <a:r>
              <a:rPr lang="en-US" baseline="0" err="1"/>
              <a:t>rồi</a:t>
            </a:r>
            <a:r>
              <a:rPr lang="en-US" baseline="0"/>
              <a:t> </a:t>
            </a:r>
            <a:r>
              <a:rPr lang="en-US" baseline="0" err="1"/>
              <a:t>đổ</a:t>
            </a:r>
            <a:r>
              <a:rPr lang="en-US" baseline="0"/>
              <a:t> </a:t>
            </a:r>
            <a:r>
              <a:rPr lang="en-US" baseline="0" err="1"/>
              <a:t>vào</a:t>
            </a:r>
            <a:r>
              <a:rPr lang="en-US" baseline="0"/>
              <a:t> </a:t>
            </a:r>
            <a:r>
              <a:rPr lang="en-US" b="0" baseline="0" err="1"/>
              <a:t>hạch</a:t>
            </a:r>
            <a:r>
              <a:rPr lang="en-US" b="0" baseline="0"/>
              <a:t> </a:t>
            </a:r>
            <a:r>
              <a:rPr lang="en-US" b="0" baseline="0" err="1"/>
              <a:t>hồi</a:t>
            </a:r>
            <a:r>
              <a:rPr lang="en-US" b="0" baseline="0"/>
              <a:t>- </a:t>
            </a:r>
            <a:r>
              <a:rPr lang="en-US" b="0" baseline="0" err="1"/>
              <a:t>đại</a:t>
            </a:r>
            <a:r>
              <a:rPr lang="en-US" b="0" baseline="0"/>
              <a:t> </a:t>
            </a:r>
            <a:r>
              <a:rPr lang="en-US" b="0" baseline="0" err="1"/>
              <a:t>tràng</a:t>
            </a:r>
            <a:r>
              <a:rPr lang="en-US" b="0" baseline="0"/>
              <a:t> </a:t>
            </a:r>
            <a:r>
              <a:rPr lang="en-US" b="0" baseline="0" err="1"/>
              <a:t>trên</a:t>
            </a:r>
            <a:r>
              <a:rPr lang="en-US" b="0" baseline="0"/>
              <a:t> </a:t>
            </a:r>
            <a:r>
              <a:rPr lang="en-US" b="0" baseline="0" err="1"/>
              <a:t>và</a:t>
            </a:r>
            <a:r>
              <a:rPr lang="en-US" b="0" baseline="0"/>
              <a:t> </a:t>
            </a:r>
            <a:r>
              <a:rPr lang="en-US" b="0" baseline="0" err="1"/>
              <a:t>dứoi</a:t>
            </a:r>
            <a:endParaRPr lang="en-US" b="0" baseline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RT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cấp</a:t>
            </a:r>
            <a:r>
              <a:rPr lang="en-US"/>
              <a:t> </a:t>
            </a:r>
            <a:r>
              <a:rPr lang="en-US" err="1"/>
              <a:t>thần</a:t>
            </a:r>
            <a:r>
              <a:rPr lang="en-US"/>
              <a:t> </a:t>
            </a:r>
            <a:r>
              <a:rPr lang="en-US" err="1"/>
              <a:t>kinh</a:t>
            </a:r>
            <a:r>
              <a:rPr lang="en-US"/>
              <a:t> </a:t>
            </a:r>
            <a:r>
              <a:rPr lang="en-US" err="1"/>
              <a:t>giao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đối</a:t>
            </a:r>
            <a:r>
              <a:rPr lang="en-US"/>
              <a:t> </a:t>
            </a:r>
            <a:r>
              <a:rPr lang="en-US" err="1"/>
              <a:t>giao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(TK X) qua </a:t>
            </a:r>
            <a:r>
              <a:rPr lang="en-US" err="1"/>
              <a:t>đám</a:t>
            </a:r>
            <a:r>
              <a:rPr lang="en-US"/>
              <a:t> </a:t>
            </a:r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mạc</a:t>
            </a:r>
            <a:r>
              <a:rPr lang="en-US"/>
              <a:t> </a:t>
            </a:r>
            <a:r>
              <a:rPr lang="en-US" err="1"/>
              <a:t>treo</a:t>
            </a:r>
            <a:r>
              <a:rPr lang="en-US"/>
              <a:t> </a:t>
            </a:r>
            <a:r>
              <a:rPr lang="en-US" err="1"/>
              <a:t>tràng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. </a:t>
            </a:r>
            <a:r>
              <a:rPr lang="en-US" err="1"/>
              <a:t>Sợi</a:t>
            </a:r>
            <a:r>
              <a:rPr lang="en-US"/>
              <a:t> TK </a:t>
            </a:r>
            <a:r>
              <a:rPr lang="en-US" err="1"/>
              <a:t>dẫn</a:t>
            </a:r>
            <a:r>
              <a:rPr lang="en-US"/>
              <a:t> </a:t>
            </a:r>
            <a:r>
              <a:rPr lang="en-US" err="1"/>
              <a:t>truyền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giác</a:t>
            </a:r>
            <a:r>
              <a:rPr lang="en-US"/>
              <a:t> </a:t>
            </a:r>
            <a:r>
              <a:rPr lang="en-US" err="1"/>
              <a:t>đau</a:t>
            </a:r>
            <a:r>
              <a:rPr lang="en-US"/>
              <a:t> </a:t>
            </a:r>
            <a:r>
              <a:rPr lang="en-US" err="1"/>
              <a:t>tạng</a:t>
            </a:r>
            <a:r>
              <a:rPr lang="en-US"/>
              <a:t> </a:t>
            </a:r>
            <a:r>
              <a:rPr lang="en-US" err="1"/>
              <a:t>đi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thần</a:t>
            </a:r>
            <a:r>
              <a:rPr lang="en-US"/>
              <a:t> </a:t>
            </a:r>
            <a:r>
              <a:rPr lang="en-US" err="1"/>
              <a:t>kinh</a:t>
            </a:r>
            <a:r>
              <a:rPr lang="en-US"/>
              <a:t> </a:t>
            </a:r>
            <a:r>
              <a:rPr lang="en-US" err="1"/>
              <a:t>giao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tủy</a:t>
            </a:r>
            <a:r>
              <a:rPr lang="en-US"/>
              <a:t> </a:t>
            </a:r>
            <a:r>
              <a:rPr lang="en-US" err="1"/>
              <a:t>sống</a:t>
            </a:r>
            <a:r>
              <a:rPr lang="en-US"/>
              <a:t> ở </a:t>
            </a:r>
            <a:r>
              <a:rPr lang="en-US" err="1"/>
              <a:t>ngang</a:t>
            </a:r>
            <a:r>
              <a:rPr lang="en-US"/>
              <a:t> </a:t>
            </a:r>
            <a:r>
              <a:rPr lang="en-US" err="1"/>
              <a:t>mức</a:t>
            </a:r>
            <a:r>
              <a:rPr lang="en-US"/>
              <a:t> </a:t>
            </a:r>
            <a:r>
              <a:rPr lang="en-US" err="1"/>
              <a:t>khoanh</a:t>
            </a:r>
            <a:r>
              <a:rPr lang="en-US"/>
              <a:t> </a:t>
            </a:r>
            <a:r>
              <a:rPr lang="en-US" err="1"/>
              <a:t>tủy</a:t>
            </a:r>
            <a:r>
              <a:rPr lang="en-US"/>
              <a:t> </a:t>
            </a:r>
            <a:r>
              <a:rPr lang="en-US" err="1"/>
              <a:t>ngực</a:t>
            </a:r>
            <a:r>
              <a:rPr lang="en-US"/>
              <a:t> 10 </a:t>
            </a:r>
            <a:r>
              <a:rPr lang="en-US" err="1"/>
              <a:t>tức</a:t>
            </a:r>
            <a:r>
              <a:rPr lang="en-US" baseline="0"/>
              <a:t> </a:t>
            </a:r>
            <a:r>
              <a:rPr lang="en-US" baseline="0" err="1"/>
              <a:t>gây</a:t>
            </a:r>
            <a:r>
              <a:rPr lang="en-US" baseline="0"/>
              <a:t> </a:t>
            </a:r>
            <a:r>
              <a:rPr lang="en-US" baseline="0" err="1"/>
              <a:t>cảm</a:t>
            </a:r>
            <a:r>
              <a:rPr lang="en-US" baseline="0"/>
              <a:t> </a:t>
            </a:r>
            <a:r>
              <a:rPr lang="en-US" baseline="0" err="1"/>
              <a:t>giác</a:t>
            </a:r>
            <a:r>
              <a:rPr lang="en-US" baseline="0"/>
              <a:t> </a:t>
            </a:r>
            <a:r>
              <a:rPr lang="en-US" baseline="0" err="1"/>
              <a:t>đau</a:t>
            </a:r>
            <a:r>
              <a:rPr lang="en-US" baseline="0"/>
              <a:t> ở </a:t>
            </a:r>
            <a:r>
              <a:rPr lang="en-US" baseline="0" err="1"/>
              <a:t>vùng</a:t>
            </a:r>
            <a:r>
              <a:rPr lang="en-US" baseline="0"/>
              <a:t> </a:t>
            </a:r>
            <a:r>
              <a:rPr lang="en-US" baseline="0" err="1"/>
              <a:t>thượng</a:t>
            </a:r>
            <a:r>
              <a:rPr lang="en-US" baseline="0"/>
              <a:t> </a:t>
            </a:r>
            <a:r>
              <a:rPr lang="en-US" baseline="0" err="1"/>
              <a:t>vị</a:t>
            </a:r>
            <a:r>
              <a:rPr lang="en-US" baseline="0"/>
              <a:t>/ </a:t>
            </a:r>
            <a:r>
              <a:rPr lang="en-US" baseline="0" err="1"/>
              <a:t>quanh</a:t>
            </a:r>
            <a:r>
              <a:rPr lang="en-US" baseline="0"/>
              <a:t> </a:t>
            </a:r>
            <a:r>
              <a:rPr lang="en-US" baseline="0" err="1"/>
              <a:t>rốn</a:t>
            </a:r>
            <a:r>
              <a:rPr lang="en-US"/>
              <a:t> –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đó</a:t>
            </a:r>
            <a:r>
              <a:rPr lang="en-US"/>
              <a:t> </a:t>
            </a:r>
            <a:r>
              <a:rPr lang="en-US" err="1"/>
              <a:t>phúc</a:t>
            </a:r>
            <a:r>
              <a:rPr lang="en-US"/>
              <a:t> </a:t>
            </a:r>
            <a:r>
              <a:rPr lang="en-US" err="1"/>
              <a:t>mạc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bụng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hố</a:t>
            </a:r>
            <a:r>
              <a:rPr lang="en-US"/>
              <a:t> </a:t>
            </a:r>
            <a:r>
              <a:rPr lang="en-US" err="1"/>
              <a:t>chậu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chi </a:t>
            </a:r>
            <a:r>
              <a:rPr lang="en-US" err="1"/>
              <a:t>phối</a:t>
            </a:r>
            <a:r>
              <a:rPr lang="en-US"/>
              <a:t> </a:t>
            </a:r>
            <a:r>
              <a:rPr lang="en-US" err="1"/>
              <a:t>bởi</a:t>
            </a:r>
            <a:r>
              <a:rPr lang="en-US"/>
              <a:t> </a:t>
            </a:r>
            <a:r>
              <a:rPr lang="en-US" err="1"/>
              <a:t>thần</a:t>
            </a:r>
            <a:r>
              <a:rPr lang="en-US"/>
              <a:t> </a:t>
            </a:r>
            <a:r>
              <a:rPr lang="en-US" err="1"/>
              <a:t>kinh</a:t>
            </a:r>
            <a:r>
              <a:rPr lang="en-US"/>
              <a:t> </a:t>
            </a:r>
            <a:r>
              <a:rPr lang="en-US" err="1"/>
              <a:t>gian</a:t>
            </a:r>
            <a:r>
              <a:rPr lang="en-US"/>
              <a:t> </a:t>
            </a:r>
            <a:r>
              <a:rPr lang="en-US" err="1"/>
              <a:t>sườn</a:t>
            </a:r>
            <a:r>
              <a:rPr lang="en-US"/>
              <a:t> 10</a:t>
            </a:r>
            <a:r>
              <a:rPr lang="en-US" baseline="0"/>
              <a:t> </a:t>
            </a:r>
            <a:r>
              <a:rPr lang="en-US" baseline="0" err="1"/>
              <a:t>gây</a:t>
            </a:r>
            <a:r>
              <a:rPr lang="en-US" baseline="0"/>
              <a:t> </a:t>
            </a:r>
            <a:r>
              <a:rPr lang="en-US" baseline="0" err="1"/>
              <a:t>đau</a:t>
            </a:r>
            <a:r>
              <a:rPr lang="en-US" baseline="0"/>
              <a:t> ở </a:t>
            </a:r>
            <a:r>
              <a:rPr lang="en-US" baseline="0" err="1"/>
              <a:t>hố</a:t>
            </a:r>
            <a:r>
              <a:rPr lang="en-US" baseline="0"/>
              <a:t> </a:t>
            </a:r>
            <a:r>
              <a:rPr lang="en-US" baseline="0" err="1"/>
              <a:t>chậu</a:t>
            </a:r>
            <a:r>
              <a:rPr lang="en-US" baseline="0"/>
              <a:t> </a:t>
            </a:r>
            <a:r>
              <a:rPr lang="en-US" baseline="0" err="1"/>
              <a:t>phải</a:t>
            </a:r>
            <a:r>
              <a:rPr lang="en-US" baseline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err="1"/>
              <a:t>Các</a:t>
            </a:r>
            <a:r>
              <a:rPr lang="en-US" baseline="0"/>
              <a:t> </a:t>
            </a:r>
            <a:r>
              <a:rPr lang="en-US" baseline="0" err="1"/>
              <a:t>tb</a:t>
            </a:r>
            <a:r>
              <a:rPr lang="en-US" baseline="0"/>
              <a:t> ở </a:t>
            </a:r>
            <a:r>
              <a:rPr lang="en-US" baseline="0" err="1"/>
              <a:t>nang</a:t>
            </a:r>
            <a:r>
              <a:rPr lang="en-US" baseline="0"/>
              <a:t> </a:t>
            </a:r>
            <a:r>
              <a:rPr lang="en-US" baseline="0" err="1"/>
              <a:t>bạch</a:t>
            </a:r>
            <a:r>
              <a:rPr lang="en-US" baseline="0"/>
              <a:t> </a:t>
            </a:r>
            <a:r>
              <a:rPr lang="en-US" baseline="0" err="1"/>
              <a:t>huyết</a:t>
            </a:r>
            <a:r>
              <a:rPr lang="en-US" baseline="0"/>
              <a:t> RT </a:t>
            </a:r>
            <a:r>
              <a:rPr lang="en-US" baseline="0" err="1"/>
              <a:t>chế</a:t>
            </a:r>
            <a:r>
              <a:rPr lang="en-US" baseline="0"/>
              <a:t> </a:t>
            </a:r>
            <a:r>
              <a:rPr lang="en-US" baseline="0" err="1"/>
              <a:t>tiết</a:t>
            </a:r>
            <a:r>
              <a:rPr lang="en-US" baseline="0"/>
              <a:t> </a:t>
            </a:r>
            <a:r>
              <a:rPr lang="en-US" baseline="0" err="1"/>
              <a:t>ra</a:t>
            </a:r>
            <a:r>
              <a:rPr lang="en-US" baseline="0"/>
              <a:t> KT, </a:t>
            </a:r>
            <a:r>
              <a:rPr lang="en-US" baseline="0" err="1"/>
              <a:t>ksoat</a:t>
            </a:r>
            <a:r>
              <a:rPr lang="en-US" baseline="0"/>
              <a:t> VK </a:t>
            </a:r>
            <a:r>
              <a:rPr lang="en-US" baseline="0" err="1"/>
              <a:t>thiết</a:t>
            </a:r>
            <a:r>
              <a:rPr lang="en-US" baseline="0"/>
              <a:t> </a:t>
            </a:r>
            <a:r>
              <a:rPr lang="en-US" baseline="0" err="1"/>
              <a:t>yếu</a:t>
            </a:r>
            <a:r>
              <a:rPr lang="en-US" baseline="0"/>
              <a:t> </a:t>
            </a:r>
            <a:r>
              <a:rPr lang="en-US" baseline="0" err="1"/>
              <a:t>cư</a:t>
            </a:r>
            <a:r>
              <a:rPr lang="en-US" baseline="0"/>
              <a:t> </a:t>
            </a:r>
            <a:r>
              <a:rPr lang="en-US" baseline="0" err="1"/>
              <a:t>ngụ</a:t>
            </a:r>
            <a:r>
              <a:rPr lang="en-US" baseline="0"/>
              <a:t> </a:t>
            </a:r>
            <a:r>
              <a:rPr lang="en-US" baseline="0" err="1"/>
              <a:t>tại</a:t>
            </a:r>
            <a:r>
              <a:rPr lang="en-US" baseline="0"/>
              <a:t> </a:t>
            </a:r>
            <a:r>
              <a:rPr lang="en-US" baseline="0" err="1"/>
              <a:t>vùng</a:t>
            </a:r>
            <a:r>
              <a:rPr lang="en-US" baseline="0"/>
              <a:t> + </a:t>
            </a:r>
            <a:r>
              <a:rPr lang="en-US" baseline="0" err="1"/>
              <a:t>cũng</a:t>
            </a:r>
            <a:r>
              <a:rPr lang="en-US" baseline="0"/>
              <a:t> </a:t>
            </a:r>
            <a:r>
              <a:rPr lang="en-US" baseline="0" err="1"/>
              <a:t>như</a:t>
            </a:r>
            <a:r>
              <a:rPr lang="en-US" baseline="0"/>
              <a:t> dung </a:t>
            </a:r>
            <a:r>
              <a:rPr lang="en-US" baseline="0" err="1"/>
              <a:t>nhận</a:t>
            </a:r>
            <a:r>
              <a:rPr lang="en-US" baseline="0"/>
              <a:t> </a:t>
            </a:r>
            <a:r>
              <a:rPr lang="en-US" baseline="0" err="1"/>
              <a:t>các</a:t>
            </a:r>
            <a:r>
              <a:rPr lang="en-US" baseline="0"/>
              <a:t> KN </a:t>
            </a:r>
            <a:r>
              <a:rPr lang="en-US" baseline="0" err="1"/>
              <a:t>từ</a:t>
            </a:r>
            <a:r>
              <a:rPr lang="en-US" baseline="0"/>
              <a:t> VK, </a:t>
            </a:r>
            <a:r>
              <a:rPr lang="en-US" baseline="0" err="1"/>
              <a:t>thức</a:t>
            </a:r>
            <a:r>
              <a:rPr lang="en-US" baseline="0"/>
              <a:t> </a:t>
            </a:r>
            <a:r>
              <a:rPr lang="en-US" baseline="0" err="1"/>
              <a:t>ăn</a:t>
            </a:r>
            <a:r>
              <a:rPr lang="en-US" baseline="0"/>
              <a:t>, men </a:t>
            </a:r>
            <a:r>
              <a:rPr lang="en-US" baseline="0" err="1"/>
              <a:t>tiêu</a:t>
            </a:r>
            <a:r>
              <a:rPr lang="en-US" baseline="0"/>
              <a:t> </a:t>
            </a:r>
            <a:r>
              <a:rPr lang="en-US" baseline="0" err="1"/>
              <a:t>đam</a:t>
            </a:r>
            <a:r>
              <a:rPr lang="en-US" baseline="0"/>
              <a:t> </a:t>
            </a:r>
            <a:r>
              <a:rPr lang="en-US" baseline="0" err="1"/>
              <a:t>trong</a:t>
            </a:r>
            <a:r>
              <a:rPr lang="en-US" baseline="0"/>
              <a:t> </a:t>
            </a:r>
            <a:r>
              <a:rPr lang="en-US" baseline="0" err="1"/>
              <a:t>đường</a:t>
            </a:r>
            <a:r>
              <a:rPr lang="en-US" baseline="0"/>
              <a:t> </a:t>
            </a:r>
            <a:r>
              <a:rPr lang="en-US" baseline="0" err="1"/>
              <a:t>tiêu</a:t>
            </a:r>
            <a:r>
              <a:rPr lang="en-US" baseline="0"/>
              <a:t> </a:t>
            </a:r>
            <a:r>
              <a:rPr lang="en-US" baseline="0" err="1"/>
              <a:t>hóa</a:t>
            </a:r>
            <a:endParaRPr lang="en-US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72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Không</a:t>
            </a:r>
            <a:r>
              <a:rPr lang="en-US"/>
              <a:t> </a:t>
            </a:r>
            <a:r>
              <a:rPr lang="en-US" err="1"/>
              <a:t>dịch</a:t>
            </a:r>
            <a:r>
              <a:rPr lang="en-US"/>
              <a:t> ổ </a:t>
            </a:r>
            <a:r>
              <a:rPr lang="en-US" err="1"/>
              <a:t>bụng</a:t>
            </a:r>
            <a:endParaRPr lang="vi-VN" err="1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91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RT </a:t>
            </a:r>
            <a:r>
              <a:rPr lang="en-US" err="1"/>
              <a:t>sưng</a:t>
            </a:r>
            <a:r>
              <a:rPr lang="en-US"/>
              <a:t>, </a:t>
            </a:r>
            <a:r>
              <a:rPr lang="en-US" err="1"/>
              <a:t>màu</a:t>
            </a:r>
            <a:r>
              <a:rPr lang="en-US"/>
              <a:t> </a:t>
            </a:r>
            <a:r>
              <a:rPr lang="en-US" err="1"/>
              <a:t>đỏ</a:t>
            </a:r>
            <a:r>
              <a:rPr lang="en-US"/>
              <a:t> </a:t>
            </a:r>
            <a:r>
              <a:rPr lang="en-US" err="1"/>
              <a:t>sậm</a:t>
            </a:r>
            <a:r>
              <a:rPr lang="en-US"/>
              <a:t>, </a:t>
            </a:r>
            <a:r>
              <a:rPr lang="en-US" err="1"/>
              <a:t>thành</a:t>
            </a:r>
            <a:r>
              <a:rPr lang="en-US"/>
              <a:t> </a:t>
            </a:r>
            <a:r>
              <a:rPr lang="en-US" err="1"/>
              <a:t>dày</a:t>
            </a:r>
            <a:r>
              <a:rPr lang="en-US"/>
              <a:t> </a:t>
            </a:r>
            <a:r>
              <a:rPr lang="en-US" err="1"/>
              <a:t>mất</a:t>
            </a:r>
            <a:r>
              <a:rPr lang="en-US"/>
              <a:t> </a:t>
            </a:r>
            <a:r>
              <a:rPr lang="en-US" err="1"/>
              <a:t>bóng</a:t>
            </a:r>
            <a:endParaRPr lang="en-US" err="1">
              <a:cs typeface="Calibri"/>
            </a:endParaRPr>
          </a:p>
          <a:p>
            <a:r>
              <a:rPr lang="en-US"/>
              <a:t>ổ </a:t>
            </a:r>
            <a:r>
              <a:rPr lang="en-US" err="1"/>
              <a:t>bụng</a:t>
            </a:r>
            <a:r>
              <a:rPr lang="en-US"/>
              <a:t> </a:t>
            </a:r>
            <a:r>
              <a:rPr lang="en-US" err="1"/>
              <a:t>sạch</a:t>
            </a:r>
            <a:endParaRPr lang="en-US" err="1">
              <a:cs typeface="Calibri"/>
            </a:endParaRPr>
          </a:p>
          <a:p>
            <a:r>
              <a:rPr lang="en-US" err="1">
                <a:latin typeface="Calibri"/>
                <a:cs typeface="Calibri"/>
              </a:rPr>
              <a:t>Trẻ</a:t>
            </a:r>
            <a:r>
              <a:rPr lang="en-US">
                <a:latin typeface="Calibri"/>
                <a:cs typeface="Calibri"/>
              </a:rPr>
              <a:t> 30t, </a:t>
            </a:r>
            <a:r>
              <a:rPr lang="en-US" err="1">
                <a:latin typeface="Calibri"/>
                <a:cs typeface="Calibri"/>
              </a:rPr>
              <a:t>trch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đau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bụng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theo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cơ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chế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xuất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tiết</a:t>
            </a:r>
            <a:r>
              <a:rPr lang="en-US">
                <a:latin typeface="Calibri"/>
                <a:cs typeface="Calibri"/>
              </a:rPr>
              <a:t>, BN </a:t>
            </a:r>
            <a:r>
              <a:rPr lang="en-US" err="1">
                <a:latin typeface="Calibri"/>
                <a:cs typeface="Calibri"/>
              </a:rPr>
              <a:t>đau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quanh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rốn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lan</a:t>
            </a:r>
            <a:r>
              <a:rPr lang="en-US">
                <a:latin typeface="Calibri"/>
                <a:cs typeface="Calibri"/>
              </a:rPr>
              <a:t> ¼ DP </a:t>
            </a:r>
            <a:r>
              <a:rPr lang="en-US" err="1">
                <a:latin typeface="Calibri"/>
                <a:cs typeface="Calibri"/>
              </a:rPr>
              <a:t>sau</a:t>
            </a:r>
            <a:r>
              <a:rPr lang="en-US">
                <a:latin typeface="Calibri"/>
                <a:cs typeface="Calibri"/>
              </a:rPr>
              <a:t> 7h, </a:t>
            </a:r>
            <a:r>
              <a:rPr lang="en-US" err="1">
                <a:latin typeface="Calibri"/>
                <a:cs typeface="Calibri"/>
              </a:rPr>
              <a:t>bệnh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đx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chẩn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đoán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sớm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trong</a:t>
            </a:r>
            <a:r>
              <a:rPr lang="en-US">
                <a:latin typeface="Calibri"/>
                <a:cs typeface="Calibri"/>
              </a:rPr>
              <a:t> 16h, </a:t>
            </a:r>
            <a:r>
              <a:rPr lang="en-US" err="1">
                <a:latin typeface="Calibri"/>
                <a:cs typeface="Calibri"/>
              </a:rPr>
              <a:t>chưa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có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biến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chứng</a:t>
            </a:r>
            <a:r>
              <a:rPr lang="en-US">
                <a:latin typeface="Calibri"/>
                <a:cs typeface="Calibri"/>
              </a:rPr>
              <a:t>.</a:t>
            </a:r>
            <a:endParaRPr lang="en-US"/>
          </a:p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094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err="1">
                <a:latin typeface="Arial"/>
                <a:cs typeface="Arial"/>
              </a:rPr>
              <a:t>làm</a:t>
            </a:r>
            <a:r>
              <a:rPr lang="vi-VN">
                <a:latin typeface="Arial"/>
                <a:cs typeface="Arial"/>
              </a:rPr>
              <a:t> kinh doanh </a:t>
            </a:r>
            <a:r>
              <a:rPr lang="vi-VN" err="1">
                <a:latin typeface="Arial"/>
                <a:cs typeface="Arial"/>
              </a:rPr>
              <a:t>quán</a:t>
            </a:r>
            <a:r>
              <a:rPr lang="vi-VN">
                <a:latin typeface="Arial"/>
                <a:cs typeface="Arial"/>
              </a:rPr>
              <a:t> cơm, </a:t>
            </a:r>
            <a:r>
              <a:rPr lang="vi-VN" err="1">
                <a:latin typeface="Arial"/>
                <a:cs typeface="Arial"/>
              </a:rPr>
              <a:t>nhà</a:t>
            </a:r>
            <a:r>
              <a:rPr lang="vi-VN">
                <a:latin typeface="Arial"/>
                <a:cs typeface="Arial"/>
              </a:rPr>
              <a:t> ở </a:t>
            </a:r>
            <a:r>
              <a:rPr lang="vi-VN" err="1">
                <a:latin typeface="Arial"/>
                <a:cs typeface="Arial"/>
              </a:rPr>
              <a:t>Gò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Vấp</a:t>
            </a:r>
            <a:endParaRPr lang="vi-VN">
              <a:latin typeface="Arial"/>
              <a:cs typeface="Arial"/>
            </a:endParaRPr>
          </a:p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35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SIRS</a:t>
            </a:r>
          </a:p>
          <a:p>
            <a:pPr algn="just"/>
            <a:r>
              <a:rPr lang="en-US"/>
              <a:t>+ </a:t>
            </a:r>
            <a:r>
              <a:rPr lang="en-US" err="1"/>
              <a:t>Sốt</a:t>
            </a:r>
            <a:r>
              <a:rPr lang="en-US"/>
              <a:t> &gt; 38 </a:t>
            </a:r>
            <a:r>
              <a:rPr lang="en-US" err="1"/>
              <a:t>độ</a:t>
            </a:r>
            <a:r>
              <a:rPr lang="en-US"/>
              <a:t> C </a:t>
            </a:r>
            <a:r>
              <a:rPr lang="en-US" err="1"/>
              <a:t>hoặc</a:t>
            </a:r>
            <a:r>
              <a:rPr lang="en-US"/>
              <a:t> &lt; 36 </a:t>
            </a:r>
            <a:r>
              <a:rPr lang="en-US" err="1"/>
              <a:t>độ</a:t>
            </a:r>
            <a:r>
              <a:rPr lang="en-US"/>
              <a:t> C.</a:t>
            </a:r>
            <a:endParaRPr lang="en-US">
              <a:cs typeface="Calibri"/>
            </a:endParaRPr>
          </a:p>
          <a:p>
            <a:pPr algn="just"/>
            <a:r>
              <a:rPr lang="en-US"/>
              <a:t>+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tim</a:t>
            </a:r>
            <a:r>
              <a:rPr lang="en-US"/>
              <a:t> &gt; 90 </a:t>
            </a:r>
            <a:r>
              <a:rPr lang="en-US" err="1"/>
              <a:t>nhịp</a:t>
            </a:r>
            <a:r>
              <a:rPr lang="en-US"/>
              <a:t>/</a:t>
            </a:r>
            <a:r>
              <a:rPr lang="en-US" err="1"/>
              <a:t>phút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pPr algn="just"/>
            <a:r>
              <a:rPr lang="en-US"/>
              <a:t>+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thở</a:t>
            </a:r>
            <a:r>
              <a:rPr lang="en-US"/>
              <a:t> &gt; 20 </a:t>
            </a:r>
            <a:r>
              <a:rPr lang="en-US" err="1"/>
              <a:t>nhịp</a:t>
            </a:r>
            <a:r>
              <a:rPr lang="en-US"/>
              <a:t>/</a:t>
            </a:r>
            <a:r>
              <a:rPr lang="en-US" err="1"/>
              <a:t>phút</a:t>
            </a:r>
            <a:r>
              <a:rPr lang="en-US"/>
              <a:t> </a:t>
            </a:r>
            <a:r>
              <a:rPr lang="en-US" err="1"/>
              <a:t>hoặc</a:t>
            </a:r>
            <a:r>
              <a:rPr lang="en-US"/>
              <a:t> PaCO2 &lt; 32 mmHg.</a:t>
            </a:r>
            <a:endParaRPr lang="en-US">
              <a:cs typeface="Calibri"/>
            </a:endParaRPr>
          </a:p>
          <a:p>
            <a:pPr algn="just"/>
            <a:r>
              <a:rPr lang="en-US"/>
              <a:t>+ Bạch </a:t>
            </a:r>
            <a:r>
              <a:rPr lang="en-US" err="1"/>
              <a:t>cầu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&gt; 12.000/mL </a:t>
            </a:r>
            <a:r>
              <a:rPr lang="en-US" err="1"/>
              <a:t>hoặc</a:t>
            </a:r>
            <a:r>
              <a:rPr lang="en-US"/>
              <a:t> &lt; 4.000/mL </a:t>
            </a:r>
            <a:r>
              <a:rPr lang="en-US" err="1"/>
              <a:t>hoặc</a:t>
            </a:r>
            <a:r>
              <a:rPr lang="en-US"/>
              <a:t> &gt; 10% </a:t>
            </a:r>
            <a:r>
              <a:rPr lang="en-US" err="1"/>
              <a:t>tế</a:t>
            </a:r>
            <a:r>
              <a:rPr lang="en-US"/>
              <a:t> </a:t>
            </a:r>
            <a:r>
              <a:rPr lang="en-US" err="1"/>
              <a:t>bào</a:t>
            </a:r>
            <a:r>
              <a:rPr lang="en-US"/>
              <a:t> non ở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ngoại</a:t>
            </a:r>
            <a:r>
              <a:rPr lang="en-US"/>
              <a:t> vi.</a:t>
            </a:r>
            <a:endParaRPr lang="en-US"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09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Độ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nhạy</a:t>
            </a:r>
            <a:r>
              <a:rPr lang="en-US">
                <a:latin typeface="Calibri"/>
                <a:cs typeface="Calibri"/>
              </a:rPr>
              <a:t> SA </a:t>
            </a:r>
            <a:r>
              <a:rPr lang="en-US" err="1">
                <a:latin typeface="Calibri"/>
                <a:cs typeface="Calibri"/>
              </a:rPr>
              <a:t>viêm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túi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thừa</a:t>
            </a:r>
            <a:r>
              <a:rPr lang="en-US">
                <a:latin typeface="Calibri"/>
                <a:cs typeface="Calibri"/>
              </a:rPr>
              <a:t> 85-98%</a:t>
            </a:r>
          </a:p>
          <a:p>
            <a:r>
              <a:rPr lang="en-US">
                <a:latin typeface="Calibri"/>
                <a:cs typeface="Calibri"/>
              </a:rPr>
              <a:t>Ko gợi ý bệnh </a:t>
            </a:r>
            <a:r>
              <a:rPr lang="en-US" err="1">
                <a:latin typeface="Calibri"/>
                <a:cs typeface="Calibri"/>
              </a:rPr>
              <a:t>lí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sản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phụ</a:t>
            </a:r>
            <a:r>
              <a:rPr lang="en-US">
                <a:latin typeface="Calibri"/>
                <a:cs typeface="Calibri"/>
              </a:rPr>
              <a:t> khoa</a:t>
            </a:r>
          </a:p>
          <a:p>
            <a:r>
              <a:rPr lang="en-US" err="1">
                <a:latin typeface="Calibri"/>
                <a:cs typeface="Calibri"/>
              </a:rPr>
              <a:t>Độ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nhạy</a:t>
            </a:r>
            <a:r>
              <a:rPr lang="en-US">
                <a:latin typeface="Calibri"/>
                <a:cs typeface="Calibri"/>
              </a:rPr>
              <a:t> VPM 72%: </a:t>
            </a:r>
            <a:r>
              <a:rPr lang="en-US" err="1">
                <a:latin typeface="Calibri"/>
                <a:cs typeface="Calibri"/>
              </a:rPr>
              <a:t>quai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ruột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dãn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dịch</a:t>
            </a:r>
            <a:r>
              <a:rPr lang="en-US">
                <a:latin typeface="Calibri"/>
                <a:cs typeface="Calibri"/>
              </a:rPr>
              <a:t> tự do ổ </a:t>
            </a:r>
            <a:r>
              <a:rPr lang="en-US" err="1">
                <a:latin typeface="Calibri"/>
                <a:cs typeface="Calibri"/>
              </a:rPr>
              <a:t>bụng</a:t>
            </a:r>
            <a:r>
              <a:rPr lang="en-US">
                <a:latin typeface="Calibri"/>
                <a:cs typeface="Calibri"/>
              </a:rPr>
              <a:t>--&gt; </a:t>
            </a:r>
            <a:r>
              <a:rPr lang="en-US" err="1">
                <a:latin typeface="Calibri"/>
                <a:cs typeface="Calibri"/>
              </a:rPr>
              <a:t>nghĩ</a:t>
            </a:r>
            <a:r>
              <a:rPr lang="en-US">
                <a:latin typeface="Calibri"/>
                <a:cs typeface="Calibri"/>
              </a:rPr>
              <a:t> do </a:t>
            </a:r>
            <a:r>
              <a:rPr lang="en-US" err="1">
                <a:latin typeface="Calibri"/>
                <a:cs typeface="Calibri"/>
              </a:rPr>
              <a:t>trong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giai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đoạn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sớm</a:t>
            </a:r>
            <a:r>
              <a:rPr lang="en-US">
                <a:latin typeface="Calibri"/>
                <a:cs typeface="Calibri"/>
              </a:rPr>
              <a:t>, VPM </a:t>
            </a:r>
            <a:r>
              <a:rPr lang="en-US" err="1">
                <a:latin typeface="Calibri"/>
                <a:cs typeface="Calibri"/>
              </a:rPr>
              <a:t>khu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trú</a:t>
            </a:r>
            <a:r>
              <a:rPr lang="en-US">
                <a:latin typeface="Calibri"/>
                <a:cs typeface="Calibri"/>
              </a:rPr>
              <a:t> 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429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RT </a:t>
            </a:r>
            <a:r>
              <a:rPr lang="en-US" err="1"/>
              <a:t>sưng</a:t>
            </a:r>
            <a:r>
              <a:rPr lang="en-US"/>
              <a:t> to, </a:t>
            </a:r>
            <a:r>
              <a:rPr lang="en-US" err="1"/>
              <a:t>màu</a:t>
            </a:r>
            <a:r>
              <a:rPr lang="en-US"/>
              <a:t> </a:t>
            </a:r>
            <a:r>
              <a:rPr lang="en-US" err="1"/>
              <a:t>đỏ</a:t>
            </a:r>
            <a:r>
              <a:rPr lang="en-US"/>
              <a:t> </a:t>
            </a:r>
            <a:r>
              <a:rPr lang="en-US" err="1"/>
              <a:t>thẵm</a:t>
            </a:r>
            <a:r>
              <a:rPr lang="en-US"/>
              <a:t>, </a:t>
            </a:r>
            <a:r>
              <a:rPr lang="en-US" err="1"/>
              <a:t>thành</a:t>
            </a:r>
            <a:r>
              <a:rPr lang="en-US"/>
              <a:t> </a:t>
            </a:r>
            <a:r>
              <a:rPr lang="en-US" err="1"/>
              <a:t>dày</a:t>
            </a:r>
            <a:r>
              <a:rPr lang="en-US"/>
              <a:t> </a:t>
            </a:r>
            <a:r>
              <a:rPr lang="en-US" err="1"/>
              <a:t>mất</a:t>
            </a:r>
            <a:r>
              <a:rPr lang="en-US"/>
              <a:t> </a:t>
            </a:r>
            <a:r>
              <a:rPr lang="en-US" err="1"/>
              <a:t>bóng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Thành RT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những</a:t>
            </a:r>
            <a:r>
              <a:rPr lang="en-US"/>
              <a:t> ổ </a:t>
            </a:r>
            <a:r>
              <a:rPr lang="en-US" err="1"/>
              <a:t>mủ</a:t>
            </a:r>
            <a:r>
              <a:rPr lang="en-US"/>
              <a:t> </a:t>
            </a:r>
            <a:r>
              <a:rPr lang="en-US" err="1"/>
              <a:t>nhỏ</a:t>
            </a:r>
            <a:r>
              <a:rPr lang="en-US"/>
              <a:t>, </a:t>
            </a:r>
            <a:r>
              <a:rPr lang="en-US" err="1"/>
              <a:t>niêm</a:t>
            </a:r>
            <a:r>
              <a:rPr lang="en-US"/>
              <a:t> </a:t>
            </a:r>
            <a:r>
              <a:rPr lang="en-US" err="1"/>
              <a:t>mạc</a:t>
            </a:r>
            <a:r>
              <a:rPr lang="en-US"/>
              <a:t> </a:t>
            </a:r>
            <a:r>
              <a:rPr lang="en-US" err="1"/>
              <a:t>bị</a:t>
            </a:r>
            <a:r>
              <a:rPr lang="en-US"/>
              <a:t> </a:t>
            </a:r>
            <a:r>
              <a:rPr lang="en-US" err="1"/>
              <a:t>loét</a:t>
            </a:r>
            <a:r>
              <a:rPr lang="en-US"/>
              <a:t> </a:t>
            </a:r>
            <a:r>
              <a:rPr lang="en-US" err="1"/>
              <a:t>nhiều</a:t>
            </a:r>
            <a:r>
              <a:rPr lang="en-US"/>
              <a:t> </a:t>
            </a:r>
            <a:r>
              <a:rPr lang="en-US" err="1"/>
              <a:t>chỗ</a:t>
            </a:r>
            <a:r>
              <a:rPr lang="en-US"/>
              <a:t>, </a:t>
            </a:r>
            <a:r>
              <a:rPr lang="en-US" err="1"/>
              <a:t>lòng</a:t>
            </a:r>
            <a:r>
              <a:rPr lang="en-US"/>
              <a:t> </a:t>
            </a:r>
            <a:r>
              <a:rPr lang="en-US" err="1"/>
              <a:t>chưa</a:t>
            </a:r>
            <a:r>
              <a:rPr lang="en-US"/>
              <a:t> </a:t>
            </a:r>
            <a:r>
              <a:rPr lang="en-US" err="1"/>
              <a:t>mủ</a:t>
            </a:r>
            <a:r>
              <a:rPr lang="en-US"/>
              <a:t> </a:t>
            </a:r>
            <a:r>
              <a:rPr lang="en-US" err="1"/>
              <a:t>hôi</a:t>
            </a:r>
            <a:r>
              <a:rPr lang="en-US"/>
              <a:t>, ổ </a:t>
            </a:r>
            <a:r>
              <a:rPr lang="en-US" err="1"/>
              <a:t>bụng</a:t>
            </a:r>
            <a:r>
              <a:rPr lang="en-US"/>
              <a:t> </a:t>
            </a:r>
            <a:r>
              <a:rPr lang="en-US" err="1"/>
              <a:t>có</a:t>
            </a:r>
            <a:r>
              <a:rPr lang="en-US"/>
              <a:t> </a:t>
            </a:r>
            <a:r>
              <a:rPr lang="en-US" err="1"/>
              <a:t>dịch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tiết</a:t>
            </a:r>
            <a:endParaRPr lang="en-US"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Ổ </a:t>
            </a:r>
            <a:r>
              <a:rPr lang="en-US" err="1">
                <a:latin typeface="Calibri"/>
                <a:cs typeface="Calibri"/>
              </a:rPr>
              <a:t>bụng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xung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quang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ruột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thừa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có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dịch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đục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lượng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ít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có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vài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giả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mạc</a:t>
            </a:r>
            <a:r>
              <a:rPr lang="en-US">
                <a:latin typeface="Calibri"/>
                <a:cs typeface="Calibri"/>
              </a:rPr>
              <a:t> (</a:t>
            </a:r>
            <a:r>
              <a:rPr lang="en-US" err="1">
                <a:latin typeface="Calibri"/>
                <a:cs typeface="Calibri"/>
              </a:rPr>
              <a:t>mảng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mủ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đục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bám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vào</a:t>
            </a:r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BN 55 </a:t>
            </a:r>
            <a:r>
              <a:rPr lang="en-US" err="1">
                <a:latin typeface="Calibri"/>
                <a:cs typeface="Calibri"/>
              </a:rPr>
              <a:t>tuổi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khởi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phát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đau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vị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với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cơn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đau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quặn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cơn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chuyển</a:t>
            </a:r>
            <a:r>
              <a:rPr lang="en-US">
                <a:latin typeface="Calibri"/>
                <a:cs typeface="Calibri"/>
              </a:rPr>
              <a:t> ¼ DP </a:t>
            </a:r>
            <a:r>
              <a:rPr lang="en-US" err="1">
                <a:latin typeface="Calibri"/>
                <a:cs typeface="Calibri"/>
              </a:rPr>
              <a:t>trong</a:t>
            </a:r>
            <a:r>
              <a:rPr lang="en-US">
                <a:latin typeface="Calibri"/>
                <a:cs typeface="Calibri"/>
              </a:rPr>
              <a:t> 4h, </a:t>
            </a:r>
            <a:r>
              <a:rPr lang="en-US" err="1">
                <a:latin typeface="Calibri"/>
                <a:cs typeface="Calibri"/>
              </a:rPr>
              <a:t>nghĩ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nhiều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là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cơ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chế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tắc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nghẽn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với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diễn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tiến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nhanh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trong</a:t>
            </a:r>
            <a:r>
              <a:rPr lang="en-US">
                <a:latin typeface="Calibri"/>
                <a:cs typeface="Calibri"/>
              </a:rPr>
              <a:t> 8h </a:t>
            </a:r>
            <a:r>
              <a:rPr lang="en-US" err="1">
                <a:latin typeface="Calibri"/>
                <a:cs typeface="Calibri"/>
              </a:rPr>
              <a:t>đến</a:t>
            </a:r>
            <a:r>
              <a:rPr lang="en-US">
                <a:latin typeface="Calibri"/>
                <a:cs typeface="Calibri"/>
              </a:rPr>
              <a:t> VPM </a:t>
            </a:r>
            <a:r>
              <a:rPr lang="en-US" err="1">
                <a:latin typeface="Calibri"/>
                <a:cs typeface="Calibri"/>
              </a:rPr>
              <a:t>khu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trú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09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tắc</a:t>
            </a:r>
            <a:r>
              <a:rPr lang="en-US" baseline="0"/>
              <a:t> </a:t>
            </a:r>
            <a:r>
              <a:rPr lang="en-US" baseline="0" err="1"/>
              <a:t>nghẽn</a:t>
            </a:r>
            <a:r>
              <a:rPr lang="en-US" baseline="0"/>
              <a:t> </a:t>
            </a:r>
            <a:r>
              <a:rPr lang="en-US" baseline="0" err="1"/>
              <a:t>lòng</a:t>
            </a:r>
            <a:r>
              <a:rPr lang="en-US" baseline="0"/>
              <a:t> RT </a:t>
            </a:r>
            <a:r>
              <a:rPr lang="en-US" baseline="0" err="1"/>
              <a:t>được</a:t>
            </a:r>
            <a:r>
              <a:rPr lang="en-US" baseline="0"/>
              <a:t> </a:t>
            </a:r>
            <a:r>
              <a:rPr lang="en-US" baseline="0" err="1"/>
              <a:t>xem</a:t>
            </a:r>
            <a:r>
              <a:rPr lang="en-US" baseline="0"/>
              <a:t> </a:t>
            </a:r>
            <a:r>
              <a:rPr lang="en-US" baseline="0" err="1"/>
              <a:t>là</a:t>
            </a:r>
            <a:r>
              <a:rPr lang="en-US" baseline="0"/>
              <a:t> </a:t>
            </a:r>
            <a:r>
              <a:rPr lang="en-US" baseline="0" err="1"/>
              <a:t>sự</a:t>
            </a:r>
            <a:r>
              <a:rPr lang="en-US" baseline="0"/>
              <a:t> </a:t>
            </a:r>
            <a:r>
              <a:rPr lang="en-US" baseline="0" err="1"/>
              <a:t>kiện</a:t>
            </a:r>
            <a:r>
              <a:rPr lang="en-US" baseline="0"/>
              <a:t> </a:t>
            </a:r>
            <a:r>
              <a:rPr lang="en-US" baseline="0" err="1"/>
              <a:t>chính</a:t>
            </a:r>
            <a:r>
              <a:rPr lang="en-US" baseline="0"/>
              <a:t> </a:t>
            </a:r>
            <a:r>
              <a:rPr lang="en-US" baseline="0" err="1"/>
              <a:t>trong</a:t>
            </a:r>
            <a:r>
              <a:rPr lang="en-US" baseline="0"/>
              <a:t> </a:t>
            </a:r>
            <a:r>
              <a:rPr lang="en-US" baseline="0" err="1"/>
              <a:t>bệnh</a:t>
            </a:r>
            <a:r>
              <a:rPr lang="en-US" baseline="0"/>
              <a:t> </a:t>
            </a:r>
            <a:r>
              <a:rPr lang="en-US" baseline="0" err="1"/>
              <a:t>sinh</a:t>
            </a:r>
            <a:r>
              <a:rPr lang="en-US" baseline="0"/>
              <a:t> ở </a:t>
            </a:r>
            <a:r>
              <a:rPr lang="en-US" baseline="0" err="1"/>
              <a:t>hầu</a:t>
            </a:r>
            <a:r>
              <a:rPr lang="en-US" baseline="0"/>
              <a:t> </a:t>
            </a:r>
            <a:r>
              <a:rPr lang="en-US" baseline="0" err="1"/>
              <a:t>hết</a:t>
            </a:r>
            <a:r>
              <a:rPr lang="en-US" baseline="0"/>
              <a:t> BN VRT, </a:t>
            </a:r>
            <a:r>
              <a:rPr lang="en-US" baseline="0" err="1"/>
              <a:t>gần</a:t>
            </a:r>
            <a:r>
              <a:rPr lang="en-US" baseline="0"/>
              <a:t> </a:t>
            </a:r>
            <a:r>
              <a:rPr lang="en-US" baseline="0" err="1"/>
              <a:t>đây</a:t>
            </a:r>
            <a:r>
              <a:rPr lang="en-US" baseline="0"/>
              <a:t> </a:t>
            </a:r>
            <a:r>
              <a:rPr lang="en-US" baseline="0" err="1"/>
              <a:t>các</a:t>
            </a:r>
            <a:r>
              <a:rPr lang="en-US" baseline="0"/>
              <a:t> </a:t>
            </a:r>
            <a:r>
              <a:rPr lang="en-US" baseline="0" err="1"/>
              <a:t>nghiên</a:t>
            </a:r>
            <a:r>
              <a:rPr lang="en-US" baseline="0"/>
              <a:t> </a:t>
            </a:r>
            <a:r>
              <a:rPr lang="en-US" baseline="0" err="1"/>
              <a:t>cứu</a:t>
            </a:r>
            <a:r>
              <a:rPr lang="en-US" baseline="0"/>
              <a:t> </a:t>
            </a:r>
            <a:r>
              <a:rPr lang="en-US" baseline="0" err="1"/>
              <a:t>cho</a:t>
            </a:r>
            <a:r>
              <a:rPr lang="en-US" baseline="0"/>
              <a:t> </a:t>
            </a:r>
            <a:r>
              <a:rPr lang="en-US" baseline="0" err="1"/>
              <a:t>thấy</a:t>
            </a:r>
            <a:r>
              <a:rPr lang="en-US" baseline="0"/>
              <a:t> </a:t>
            </a:r>
            <a:r>
              <a:rPr lang="en-US" baseline="0" err="1"/>
              <a:t>tắc</a:t>
            </a:r>
            <a:r>
              <a:rPr lang="en-US" baseline="0"/>
              <a:t> </a:t>
            </a:r>
            <a:r>
              <a:rPr lang="en-US" baseline="0" err="1"/>
              <a:t>nghẽn</a:t>
            </a:r>
            <a:r>
              <a:rPr lang="en-US" baseline="0"/>
              <a:t> </a:t>
            </a:r>
            <a:r>
              <a:rPr lang="en-US" baseline="0" err="1"/>
              <a:t>lòng</a:t>
            </a:r>
            <a:r>
              <a:rPr lang="en-US" baseline="0"/>
              <a:t> RT </a:t>
            </a:r>
            <a:r>
              <a:rPr lang="en-US" baseline="0" err="1"/>
              <a:t>chỉ</a:t>
            </a:r>
            <a:r>
              <a:rPr lang="en-US" baseline="0"/>
              <a:t> </a:t>
            </a:r>
            <a:r>
              <a:rPr lang="en-US" baseline="0" err="1"/>
              <a:t>thường</a:t>
            </a:r>
            <a:r>
              <a:rPr lang="en-US" baseline="0"/>
              <a:t> </a:t>
            </a:r>
            <a:r>
              <a:rPr lang="en-US" baseline="0" err="1"/>
              <a:t>gặp</a:t>
            </a:r>
            <a:r>
              <a:rPr lang="en-US" baseline="0"/>
              <a:t> ở BN VRT </a:t>
            </a:r>
            <a:r>
              <a:rPr lang="en-US" baseline="0" err="1"/>
              <a:t>hoại</a:t>
            </a:r>
            <a:r>
              <a:rPr lang="en-US" baseline="0"/>
              <a:t> </a:t>
            </a:r>
            <a:r>
              <a:rPr lang="en-US" baseline="0" err="1"/>
              <a:t>tử</a:t>
            </a:r>
            <a:r>
              <a:rPr lang="en-US" baseline="0"/>
              <a:t>, </a:t>
            </a:r>
            <a:r>
              <a:rPr lang="en-US" baseline="0" err="1"/>
              <a:t>mà</a:t>
            </a:r>
            <a:r>
              <a:rPr lang="en-US" baseline="0"/>
              <a:t> </a:t>
            </a:r>
            <a:r>
              <a:rPr lang="en-US" baseline="0" err="1"/>
              <a:t>ko</a:t>
            </a:r>
            <a:r>
              <a:rPr lang="en-US" baseline="0"/>
              <a:t> </a:t>
            </a:r>
            <a:r>
              <a:rPr lang="en-US" baseline="0" err="1"/>
              <a:t>gặp</a:t>
            </a:r>
            <a:r>
              <a:rPr lang="en-US" baseline="0"/>
              <a:t> ở 90% BN VRT </a:t>
            </a:r>
            <a:r>
              <a:rPr lang="en-US" baseline="0" err="1"/>
              <a:t>mủ</a:t>
            </a:r>
            <a:r>
              <a:rPr lang="en-US" baseline="0"/>
              <a:t>. </a:t>
            </a:r>
            <a:r>
              <a:rPr lang="en-US" baseline="0" err="1"/>
              <a:t>Cơ</a:t>
            </a:r>
            <a:r>
              <a:rPr lang="en-US" baseline="0"/>
              <a:t> </a:t>
            </a:r>
            <a:r>
              <a:rPr lang="en-US" baseline="0" err="1"/>
              <a:t>chế</a:t>
            </a:r>
            <a:r>
              <a:rPr lang="en-US" baseline="0"/>
              <a:t> </a:t>
            </a:r>
            <a:r>
              <a:rPr lang="en-US" baseline="0" err="1"/>
              <a:t>bệnh</a:t>
            </a:r>
            <a:r>
              <a:rPr lang="en-US" baseline="0"/>
              <a:t> </a:t>
            </a:r>
            <a:r>
              <a:rPr lang="en-US" baseline="0" err="1"/>
              <a:t>sinh</a:t>
            </a:r>
            <a:r>
              <a:rPr lang="en-US" baseline="0"/>
              <a:t> VRT </a:t>
            </a:r>
            <a:r>
              <a:rPr lang="en-US" baseline="0" err="1"/>
              <a:t>mà</a:t>
            </a:r>
            <a:r>
              <a:rPr lang="en-US" baseline="0"/>
              <a:t> </a:t>
            </a:r>
            <a:r>
              <a:rPr lang="en-US" baseline="0" err="1"/>
              <a:t>ko</a:t>
            </a:r>
            <a:r>
              <a:rPr lang="en-US" baseline="0"/>
              <a:t> </a:t>
            </a:r>
            <a:r>
              <a:rPr lang="en-US" baseline="0" err="1"/>
              <a:t>tắc</a:t>
            </a:r>
            <a:r>
              <a:rPr lang="en-US" baseline="0"/>
              <a:t> </a:t>
            </a:r>
            <a:r>
              <a:rPr lang="en-US" baseline="0" err="1"/>
              <a:t>lòng</a:t>
            </a:r>
            <a:r>
              <a:rPr lang="en-US" baseline="0"/>
              <a:t> RT </a:t>
            </a:r>
            <a:r>
              <a:rPr lang="en-US" baseline="0" err="1"/>
              <a:t>đx</a:t>
            </a:r>
            <a:r>
              <a:rPr lang="en-US" baseline="0"/>
              <a:t> </a:t>
            </a:r>
            <a:r>
              <a:rPr lang="en-US" baseline="0" err="1"/>
              <a:t>gọi</a:t>
            </a:r>
            <a:r>
              <a:rPr lang="en-US" baseline="0"/>
              <a:t> </a:t>
            </a:r>
            <a:r>
              <a:rPr lang="en-US" baseline="0" err="1"/>
              <a:t>là</a:t>
            </a:r>
            <a:r>
              <a:rPr lang="en-US" baseline="0"/>
              <a:t> VRT </a:t>
            </a:r>
            <a:r>
              <a:rPr lang="en-US" baseline="0" err="1"/>
              <a:t>xuất</a:t>
            </a:r>
            <a:r>
              <a:rPr lang="en-US" baseline="0"/>
              <a:t> </a:t>
            </a:r>
            <a:r>
              <a:rPr lang="en-US" baseline="0" err="1"/>
              <a:t>tiết</a:t>
            </a:r>
            <a:r>
              <a:rPr lang="en-US" baseline="0"/>
              <a:t>.</a:t>
            </a:r>
          </a:p>
          <a:p>
            <a:endParaRPr lang="en-US" baseline="0"/>
          </a:p>
          <a:p>
            <a:r>
              <a:rPr lang="en-US" baseline="0" err="1"/>
              <a:t>Trong</a:t>
            </a:r>
            <a:r>
              <a:rPr lang="en-US" baseline="0"/>
              <a:t> </a:t>
            </a:r>
            <a:r>
              <a:rPr lang="en-US" baseline="0" err="1"/>
              <a:t>cơ</a:t>
            </a:r>
            <a:r>
              <a:rPr lang="en-US" baseline="0"/>
              <a:t> </a:t>
            </a:r>
            <a:r>
              <a:rPr lang="en-US" baseline="0" err="1"/>
              <a:t>chế</a:t>
            </a:r>
            <a:r>
              <a:rPr lang="en-US" baseline="0"/>
              <a:t> VRT </a:t>
            </a:r>
            <a:r>
              <a:rPr lang="en-US" baseline="0" err="1"/>
              <a:t>xuất</a:t>
            </a:r>
            <a:r>
              <a:rPr lang="en-US" baseline="0"/>
              <a:t> </a:t>
            </a:r>
            <a:r>
              <a:rPr lang="en-US" baseline="0" err="1"/>
              <a:t>tiết</a:t>
            </a:r>
            <a:r>
              <a:rPr lang="en-US" baseline="0"/>
              <a:t>, </a:t>
            </a:r>
            <a:r>
              <a:rPr lang="en-US" baseline="0" err="1"/>
              <a:t>sự</a:t>
            </a:r>
            <a:r>
              <a:rPr lang="en-US" baseline="0"/>
              <a:t> </a:t>
            </a:r>
            <a:r>
              <a:rPr lang="en-US" baseline="0" err="1"/>
              <a:t>tắc</a:t>
            </a:r>
            <a:r>
              <a:rPr lang="en-US" baseline="0"/>
              <a:t> </a:t>
            </a:r>
            <a:r>
              <a:rPr lang="en-US" baseline="0" err="1"/>
              <a:t>nghẽn</a:t>
            </a:r>
            <a:r>
              <a:rPr lang="en-US" baseline="0"/>
              <a:t> </a:t>
            </a:r>
            <a:r>
              <a:rPr lang="en-US" baseline="0" err="1"/>
              <a:t>lòng</a:t>
            </a:r>
            <a:r>
              <a:rPr lang="en-US" baseline="0"/>
              <a:t> RT </a:t>
            </a:r>
            <a:r>
              <a:rPr lang="en-US" baseline="0" err="1"/>
              <a:t>rốt</a:t>
            </a:r>
            <a:r>
              <a:rPr lang="en-US" baseline="0"/>
              <a:t> </a:t>
            </a:r>
            <a:r>
              <a:rPr lang="en-US" baseline="0" err="1"/>
              <a:t>cuộc</a:t>
            </a:r>
            <a:r>
              <a:rPr lang="en-US" baseline="0"/>
              <a:t> </a:t>
            </a:r>
            <a:r>
              <a:rPr lang="en-US" baseline="0" err="1"/>
              <a:t>có</a:t>
            </a:r>
            <a:r>
              <a:rPr lang="en-US" baseline="0"/>
              <a:t> </a:t>
            </a:r>
            <a:r>
              <a:rPr lang="en-US" baseline="0" err="1"/>
              <a:t>thể</a:t>
            </a:r>
            <a:r>
              <a:rPr lang="en-US" baseline="0"/>
              <a:t> </a:t>
            </a:r>
            <a:r>
              <a:rPr lang="en-US" baseline="0" err="1"/>
              <a:t>xảy</a:t>
            </a:r>
            <a:r>
              <a:rPr lang="en-US" baseline="0"/>
              <a:t> </a:t>
            </a:r>
            <a:r>
              <a:rPr lang="en-US" baseline="0" err="1"/>
              <a:t>ra</a:t>
            </a:r>
            <a:r>
              <a:rPr lang="en-US" baseline="0"/>
              <a:t>, </a:t>
            </a:r>
            <a:r>
              <a:rPr lang="en-US" baseline="0" err="1"/>
              <a:t>nhưng</a:t>
            </a:r>
            <a:r>
              <a:rPr lang="en-US" baseline="0"/>
              <a:t> </a:t>
            </a:r>
            <a:r>
              <a:rPr lang="en-US" baseline="0" err="1"/>
              <a:t>là</a:t>
            </a:r>
            <a:r>
              <a:rPr lang="en-US" baseline="0"/>
              <a:t> </a:t>
            </a:r>
            <a:r>
              <a:rPr lang="en-US" baseline="0" err="1"/>
              <a:t>hậu</a:t>
            </a:r>
            <a:r>
              <a:rPr lang="en-US" baseline="0"/>
              <a:t> </a:t>
            </a:r>
            <a:r>
              <a:rPr lang="en-US" baseline="0" err="1"/>
              <a:t>quả</a:t>
            </a:r>
            <a:r>
              <a:rPr lang="en-US" baseline="0"/>
              <a:t> </a:t>
            </a:r>
            <a:r>
              <a:rPr lang="en-US" baseline="0" err="1"/>
              <a:t>của</a:t>
            </a:r>
            <a:r>
              <a:rPr lang="en-US" baseline="0"/>
              <a:t> </a:t>
            </a:r>
            <a:r>
              <a:rPr lang="en-US" baseline="0" err="1"/>
              <a:t>quá</a:t>
            </a:r>
            <a:r>
              <a:rPr lang="en-US" baseline="0"/>
              <a:t> </a:t>
            </a:r>
            <a:r>
              <a:rPr lang="en-US" baseline="0" err="1"/>
              <a:t>trình</a:t>
            </a:r>
            <a:r>
              <a:rPr lang="en-US" baseline="0"/>
              <a:t> </a:t>
            </a:r>
            <a:r>
              <a:rPr lang="en-US" baseline="0" err="1"/>
              <a:t>viêm</a:t>
            </a:r>
            <a:r>
              <a:rPr lang="en-US" baseline="0"/>
              <a:t> </a:t>
            </a:r>
            <a:r>
              <a:rPr lang="en-US" baseline="0" err="1"/>
              <a:t>chứ</a:t>
            </a:r>
            <a:r>
              <a:rPr lang="en-US" baseline="0"/>
              <a:t> </a:t>
            </a:r>
            <a:r>
              <a:rPr lang="en-US" baseline="0" err="1"/>
              <a:t>ko</a:t>
            </a:r>
            <a:r>
              <a:rPr lang="en-US" baseline="0"/>
              <a:t> </a:t>
            </a:r>
            <a:r>
              <a:rPr lang="en-US" baseline="0" err="1"/>
              <a:t>phải</a:t>
            </a:r>
            <a:r>
              <a:rPr lang="en-US" baseline="0"/>
              <a:t> </a:t>
            </a:r>
            <a:r>
              <a:rPr lang="en-US" baseline="0" err="1"/>
              <a:t>là</a:t>
            </a:r>
            <a:r>
              <a:rPr lang="en-US" baseline="0"/>
              <a:t> </a:t>
            </a:r>
            <a:r>
              <a:rPr lang="en-US" baseline="0" err="1"/>
              <a:t>yếu</a:t>
            </a:r>
            <a:r>
              <a:rPr lang="en-US" baseline="0"/>
              <a:t> </a:t>
            </a:r>
            <a:r>
              <a:rPr lang="en-US" baseline="0" err="1"/>
              <a:t>tố</a:t>
            </a:r>
            <a:r>
              <a:rPr lang="en-US" baseline="0"/>
              <a:t> </a:t>
            </a:r>
            <a:r>
              <a:rPr lang="en-US" baseline="0" err="1"/>
              <a:t>quyết</a:t>
            </a:r>
            <a:r>
              <a:rPr lang="en-US" baseline="0"/>
              <a:t> </a:t>
            </a:r>
            <a:r>
              <a:rPr lang="en-US" baseline="0" err="1"/>
              <a:t>định</a:t>
            </a:r>
            <a:r>
              <a:rPr lang="en-US" baseline="0"/>
              <a:t> </a:t>
            </a:r>
            <a:r>
              <a:rPr lang="en-US" baseline="0" err="1"/>
              <a:t>khởi</a:t>
            </a:r>
            <a:r>
              <a:rPr lang="en-US" baseline="0"/>
              <a:t> </a:t>
            </a:r>
            <a:r>
              <a:rPr lang="en-US" baseline="0" err="1"/>
              <a:t>phát</a:t>
            </a:r>
            <a:r>
              <a:rPr lang="en-US" baseline="0"/>
              <a:t> </a:t>
            </a:r>
            <a:r>
              <a:rPr lang="en-US" baseline="0" err="1"/>
              <a:t>bệnh</a:t>
            </a:r>
            <a:r>
              <a:rPr lang="en-US" baseline="0"/>
              <a:t>.</a:t>
            </a:r>
          </a:p>
          <a:p>
            <a:r>
              <a:rPr lang="en-US" baseline="0" err="1"/>
              <a:t>Tàn</a:t>
            </a:r>
            <a:r>
              <a:rPr lang="en-US" baseline="0"/>
              <a:t> </a:t>
            </a:r>
            <a:r>
              <a:rPr lang="en-US" baseline="0" err="1"/>
              <a:t>tích</a:t>
            </a:r>
            <a:r>
              <a:rPr lang="en-US" baseline="0"/>
              <a:t> (</a:t>
            </a:r>
            <a:r>
              <a:rPr lang="en-US" baseline="0" err="1"/>
              <a:t>xơ</a:t>
            </a:r>
            <a:r>
              <a:rPr lang="en-US" baseline="0"/>
              <a:t> </a:t>
            </a:r>
            <a:r>
              <a:rPr lang="en-US" baseline="0" err="1"/>
              <a:t>hóa</a:t>
            </a:r>
            <a:r>
              <a:rPr lang="en-US" baseline="0"/>
              <a:t>, </a:t>
            </a:r>
            <a:r>
              <a:rPr lang="en-US" baseline="0" err="1"/>
              <a:t>dính</a:t>
            </a:r>
            <a:r>
              <a:rPr lang="en-US" baseline="0"/>
              <a:t>, </a:t>
            </a:r>
            <a:r>
              <a:rPr lang="en-US" baseline="0" err="1"/>
              <a:t>gập</a:t>
            </a:r>
            <a:r>
              <a:rPr lang="en-US" baseline="0"/>
              <a:t> </a:t>
            </a:r>
            <a:r>
              <a:rPr lang="en-US" baseline="0" err="1"/>
              <a:t>góc</a:t>
            </a:r>
            <a:r>
              <a:rPr lang="en-US" baseline="0"/>
              <a:t> hay </a:t>
            </a:r>
            <a:r>
              <a:rPr lang="en-US" baseline="0" err="1"/>
              <a:t>tạo</a:t>
            </a:r>
            <a:r>
              <a:rPr lang="en-US" baseline="0"/>
              <a:t> u </a:t>
            </a:r>
            <a:r>
              <a:rPr lang="en-US" baseline="0" err="1"/>
              <a:t>nhầy</a:t>
            </a:r>
            <a:r>
              <a:rPr lang="en-US" baseline="0"/>
              <a:t> RT)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65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err="1">
                <a:latin typeface="Arial"/>
                <a:cs typeface="Arial"/>
              </a:rPr>
              <a:t>Về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diễn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tiến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các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triệu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chứng</a:t>
            </a:r>
            <a:r>
              <a:rPr lang="vi-VN">
                <a:latin typeface="Arial"/>
                <a:cs typeface="Arial"/>
              </a:rPr>
              <a:t>, theo </a:t>
            </a:r>
            <a:r>
              <a:rPr lang="vi-VN" err="1">
                <a:latin typeface="Arial"/>
                <a:cs typeface="Arial"/>
              </a:rPr>
              <a:t>Murphy</a:t>
            </a:r>
            <a:r>
              <a:rPr lang="vi-VN">
                <a:latin typeface="Arial"/>
                <a:cs typeface="Arial"/>
              </a:rPr>
              <a:t>, BN </a:t>
            </a:r>
            <a:r>
              <a:rPr lang="vi-VN" err="1">
                <a:latin typeface="Arial"/>
                <a:cs typeface="Arial"/>
              </a:rPr>
              <a:t>thường</a:t>
            </a:r>
            <a:r>
              <a:rPr lang="vi-VN">
                <a:latin typeface="Arial"/>
                <a:cs typeface="Arial"/>
              </a:rPr>
              <a:t> đau </a:t>
            </a:r>
            <a:r>
              <a:rPr lang="vi-VN" err="1">
                <a:latin typeface="Arial"/>
                <a:cs typeface="Arial"/>
              </a:rPr>
              <a:t>bụng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trước</a:t>
            </a:r>
            <a:r>
              <a:rPr lang="vi-VN">
                <a:latin typeface="Arial"/>
                <a:cs typeface="Arial"/>
              </a:rPr>
              <a:t>, sau </a:t>
            </a:r>
            <a:r>
              <a:rPr lang="vi-VN" err="1">
                <a:latin typeface="Arial"/>
                <a:cs typeface="Arial"/>
              </a:rPr>
              <a:t>đó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xh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các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trch</a:t>
            </a:r>
            <a:r>
              <a:rPr lang="vi-VN">
                <a:latin typeface="Arial"/>
                <a:cs typeface="Arial"/>
              </a:rPr>
              <a:t> RLTH </a:t>
            </a:r>
            <a:r>
              <a:rPr lang="vi-VN" err="1">
                <a:latin typeface="Arial"/>
                <a:cs typeface="Arial"/>
              </a:rPr>
              <a:t>và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sốt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xảy</a:t>
            </a:r>
            <a:r>
              <a:rPr lang="vi-VN">
                <a:latin typeface="Arial"/>
                <a:cs typeface="Arial"/>
              </a:rPr>
              <a:t> ra sau.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13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Đa</a:t>
            </a:r>
            <a:r>
              <a:rPr lang="en-US" baseline="0"/>
              <a:t> </a:t>
            </a:r>
            <a:r>
              <a:rPr lang="en-US" baseline="0" err="1"/>
              <a:t>số</a:t>
            </a:r>
            <a:r>
              <a:rPr lang="en-US" baseline="0"/>
              <a:t> BN </a:t>
            </a:r>
            <a:r>
              <a:rPr lang="en-US" err="1"/>
              <a:t>Ấn</a:t>
            </a:r>
            <a:r>
              <a:rPr lang="en-US"/>
              <a:t> </a:t>
            </a:r>
            <a:r>
              <a:rPr lang="en-US" err="1"/>
              <a:t>đau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bụng</a:t>
            </a:r>
            <a:r>
              <a:rPr lang="en-US"/>
              <a:t> ¼ </a:t>
            </a:r>
            <a:r>
              <a:rPr lang="en-US" err="1"/>
              <a:t>dưới</a:t>
            </a:r>
            <a:r>
              <a:rPr lang="en-US"/>
              <a:t> </a:t>
            </a:r>
            <a:r>
              <a:rPr lang="en-US" err="1"/>
              <a:t>phải</a:t>
            </a:r>
            <a:endParaRPr lang="en-US"/>
          </a:p>
          <a:p>
            <a:r>
              <a:rPr lang="en-US" err="1"/>
              <a:t>Các</a:t>
            </a:r>
            <a:r>
              <a:rPr lang="en-US" baseline="0"/>
              <a:t> </a:t>
            </a:r>
            <a:r>
              <a:rPr lang="en-US" baseline="0" err="1"/>
              <a:t>điểm</a:t>
            </a:r>
            <a:r>
              <a:rPr lang="en-US" baseline="0"/>
              <a:t> </a:t>
            </a:r>
            <a:r>
              <a:rPr lang="en-US" baseline="0" err="1"/>
              <a:t>đau</a:t>
            </a:r>
            <a:r>
              <a:rPr lang="en-US" baseline="0"/>
              <a:t> </a:t>
            </a:r>
            <a:r>
              <a:rPr lang="en-US" baseline="0" err="1"/>
              <a:t>thường</a:t>
            </a:r>
            <a:r>
              <a:rPr lang="en-US" baseline="0"/>
              <a:t> </a:t>
            </a:r>
            <a:r>
              <a:rPr lang="en-US" baseline="0" err="1"/>
              <a:t>đx</a:t>
            </a:r>
            <a:r>
              <a:rPr lang="en-US" baseline="0"/>
              <a:t> </a:t>
            </a:r>
            <a:r>
              <a:rPr lang="en-US" baseline="0" err="1"/>
              <a:t>nhắc</a:t>
            </a:r>
            <a:r>
              <a:rPr lang="en-US" baseline="0"/>
              <a:t> </a:t>
            </a:r>
            <a:r>
              <a:rPr lang="en-US" baseline="0" err="1"/>
              <a:t>đến</a:t>
            </a:r>
            <a:r>
              <a:rPr lang="en-US" baseline="0"/>
              <a:t> </a:t>
            </a:r>
            <a:r>
              <a:rPr lang="en-US" baseline="0" err="1"/>
              <a:t>là</a:t>
            </a:r>
            <a:r>
              <a:rPr lang="en-US" baseline="0"/>
              <a:t>: …, </a:t>
            </a:r>
            <a:r>
              <a:rPr lang="en-US" baseline="0" err="1"/>
              <a:t>tuy</a:t>
            </a:r>
            <a:r>
              <a:rPr lang="en-US" baseline="0"/>
              <a:t> </a:t>
            </a:r>
            <a:r>
              <a:rPr lang="en-US" baseline="0" err="1"/>
              <a:t>nhiên</a:t>
            </a:r>
            <a:r>
              <a:rPr lang="en-US" baseline="0"/>
              <a:t> </a:t>
            </a:r>
            <a:r>
              <a:rPr lang="en-US" baseline="0" err="1"/>
              <a:t>vị</a:t>
            </a:r>
            <a:r>
              <a:rPr lang="en-US" baseline="0"/>
              <a:t> </a:t>
            </a:r>
            <a:r>
              <a:rPr lang="en-US" baseline="0" err="1"/>
              <a:t>trí</a:t>
            </a:r>
            <a:r>
              <a:rPr lang="en-US" baseline="0"/>
              <a:t> RT </a:t>
            </a:r>
            <a:r>
              <a:rPr lang="en-US" baseline="0" err="1"/>
              <a:t>là</a:t>
            </a:r>
            <a:r>
              <a:rPr lang="en-US" baseline="0"/>
              <a:t> </a:t>
            </a:r>
            <a:r>
              <a:rPr lang="en-US" baseline="0" err="1"/>
              <a:t>thay</a:t>
            </a:r>
            <a:r>
              <a:rPr lang="en-US" baseline="0"/>
              <a:t> </a:t>
            </a:r>
            <a:r>
              <a:rPr lang="en-US" baseline="0" err="1"/>
              <a:t>đổi</a:t>
            </a:r>
            <a:r>
              <a:rPr lang="en-US" baseline="0"/>
              <a:t> </a:t>
            </a:r>
            <a:r>
              <a:rPr lang="en-US" baseline="0" err="1"/>
              <a:t>tùy</a:t>
            </a:r>
            <a:r>
              <a:rPr lang="en-US" baseline="0"/>
              <a:t> TH </a:t>
            </a:r>
            <a:r>
              <a:rPr lang="en-US" baseline="0" err="1"/>
              <a:t>nên</a:t>
            </a:r>
            <a:r>
              <a:rPr lang="en-US" baseline="0"/>
              <a:t> </a:t>
            </a:r>
            <a:r>
              <a:rPr lang="en-US" baseline="0" err="1"/>
              <a:t>ko</a:t>
            </a:r>
            <a:r>
              <a:rPr lang="en-US" baseline="0"/>
              <a:t> </a:t>
            </a:r>
            <a:r>
              <a:rPr lang="en-US" baseline="0" err="1"/>
              <a:t>có</a:t>
            </a:r>
            <a:r>
              <a:rPr lang="en-US" baseline="0"/>
              <a:t> </a:t>
            </a:r>
            <a:r>
              <a:rPr lang="en-US" baseline="0" err="1"/>
              <a:t>điểm</a:t>
            </a:r>
            <a:r>
              <a:rPr lang="en-US" baseline="0"/>
              <a:t> </a:t>
            </a:r>
            <a:r>
              <a:rPr lang="en-US" baseline="0" err="1"/>
              <a:t>đau</a:t>
            </a:r>
            <a:r>
              <a:rPr lang="en-US" baseline="0"/>
              <a:t> </a:t>
            </a:r>
            <a:r>
              <a:rPr lang="en-US" baseline="0" err="1"/>
              <a:t>thật</a:t>
            </a:r>
            <a:r>
              <a:rPr lang="en-US" baseline="0"/>
              <a:t> </a:t>
            </a:r>
            <a:r>
              <a:rPr lang="en-US" baseline="0" err="1"/>
              <a:t>chính</a:t>
            </a:r>
            <a:r>
              <a:rPr lang="en-US" baseline="0"/>
              <a:t> </a:t>
            </a:r>
            <a:r>
              <a:rPr lang="en-US" baseline="0" err="1"/>
              <a:t>xác</a:t>
            </a:r>
            <a:r>
              <a:rPr lang="en-US" baseline="0"/>
              <a:t> </a:t>
            </a:r>
            <a:r>
              <a:rPr lang="en-US" baseline="0" err="1"/>
              <a:t>cho</a:t>
            </a:r>
            <a:r>
              <a:rPr lang="en-US" baseline="0"/>
              <a:t> </a:t>
            </a:r>
            <a:r>
              <a:rPr lang="en-US" baseline="0" err="1"/>
              <a:t>mọi</a:t>
            </a:r>
            <a:r>
              <a:rPr lang="en-US" baseline="0"/>
              <a:t> TH, </a:t>
            </a:r>
            <a:r>
              <a:rPr lang="en-US" baseline="0" err="1"/>
              <a:t>nên</a:t>
            </a:r>
            <a:r>
              <a:rPr lang="en-US" baseline="0"/>
              <a:t> </a:t>
            </a:r>
            <a:r>
              <a:rPr lang="en-US" baseline="0" err="1"/>
              <a:t>có</a:t>
            </a:r>
            <a:r>
              <a:rPr lang="en-US" baseline="0"/>
              <a:t> </a:t>
            </a:r>
            <a:r>
              <a:rPr lang="en-US" baseline="0" err="1"/>
              <a:t>thể</a:t>
            </a:r>
            <a:r>
              <a:rPr lang="en-US" baseline="0"/>
              <a:t> </a:t>
            </a:r>
            <a:r>
              <a:rPr lang="en-US" baseline="0" err="1"/>
              <a:t>dùng</a:t>
            </a:r>
            <a:r>
              <a:rPr lang="en-US" baseline="0"/>
              <a:t> </a:t>
            </a:r>
            <a:r>
              <a:rPr lang="en-US" baseline="0" err="1"/>
              <a:t>dấu</a:t>
            </a:r>
            <a:r>
              <a:rPr lang="en-US" baseline="0"/>
              <a:t> </a:t>
            </a:r>
            <a:r>
              <a:rPr lang="en-US" baseline="0" err="1"/>
              <a:t>hiệu</a:t>
            </a:r>
            <a:r>
              <a:rPr lang="en-US" baseline="0"/>
              <a:t> </a:t>
            </a:r>
            <a:r>
              <a:rPr lang="en-US" err="1"/>
              <a:t>ngón</a:t>
            </a:r>
            <a:r>
              <a:rPr lang="en-US"/>
              <a:t> </a:t>
            </a:r>
            <a:r>
              <a:rPr lang="en-US" err="1"/>
              <a:t>tay</a:t>
            </a:r>
            <a:r>
              <a:rPr lang="en-US"/>
              <a:t> </a:t>
            </a:r>
            <a:r>
              <a:rPr lang="en-US" err="1"/>
              <a:t>chỉ</a:t>
            </a:r>
            <a:r>
              <a:rPr lang="en-US"/>
              <a:t> (BN </a:t>
            </a:r>
            <a:r>
              <a:rPr lang="en-US" err="1"/>
              <a:t>có</a:t>
            </a:r>
            <a:r>
              <a:rPr lang="en-US" baseline="0"/>
              <a:t> </a:t>
            </a:r>
            <a:r>
              <a:rPr lang="en-US" baseline="0" err="1"/>
              <a:t>thể</a:t>
            </a:r>
            <a:r>
              <a:rPr lang="en-US" baseline="0"/>
              <a:t> </a:t>
            </a:r>
            <a:r>
              <a:rPr lang="en-US" baseline="0" err="1"/>
              <a:t>dùng</a:t>
            </a:r>
            <a:r>
              <a:rPr lang="en-US" baseline="0"/>
              <a:t> </a:t>
            </a:r>
            <a:r>
              <a:rPr lang="en-US" baseline="0" err="1"/>
              <a:t>ngón</a:t>
            </a:r>
            <a:r>
              <a:rPr lang="en-US" baseline="0"/>
              <a:t> </a:t>
            </a:r>
            <a:r>
              <a:rPr lang="en-US" baseline="0" err="1"/>
              <a:t>tay</a:t>
            </a:r>
            <a:r>
              <a:rPr lang="en-US" baseline="0"/>
              <a:t> </a:t>
            </a:r>
            <a:r>
              <a:rPr lang="en-US" baseline="0" err="1"/>
              <a:t>chỉ</a:t>
            </a:r>
            <a:r>
              <a:rPr lang="en-US" baseline="0"/>
              <a:t> </a:t>
            </a:r>
            <a:r>
              <a:rPr lang="en-US" baseline="0" err="1"/>
              <a:t>đúng</a:t>
            </a:r>
            <a:r>
              <a:rPr lang="en-US" baseline="0"/>
              <a:t> </a:t>
            </a:r>
            <a:r>
              <a:rPr lang="en-US" baseline="0" err="1"/>
              <a:t>vị</a:t>
            </a:r>
            <a:r>
              <a:rPr lang="en-US" baseline="0"/>
              <a:t> </a:t>
            </a:r>
            <a:r>
              <a:rPr lang="en-US" baseline="0" err="1"/>
              <a:t>trí</a:t>
            </a:r>
            <a:r>
              <a:rPr lang="en-US" baseline="0"/>
              <a:t> </a:t>
            </a:r>
            <a:r>
              <a:rPr lang="en-US" baseline="0" err="1"/>
              <a:t>đau</a:t>
            </a:r>
            <a:r>
              <a:rPr lang="en-US" baseline="0"/>
              <a:t> </a:t>
            </a:r>
            <a:r>
              <a:rPr lang="en-US" baseline="0" err="1"/>
              <a:t>mà</a:t>
            </a:r>
            <a:r>
              <a:rPr lang="en-US" baseline="0"/>
              <a:t> ng </a:t>
            </a:r>
            <a:r>
              <a:rPr lang="en-US" baseline="0" err="1"/>
              <a:t>khám</a:t>
            </a:r>
            <a:r>
              <a:rPr lang="en-US" baseline="0"/>
              <a:t> </a:t>
            </a:r>
            <a:r>
              <a:rPr lang="en-US" baseline="0" err="1"/>
              <a:t>ghi</a:t>
            </a:r>
            <a:r>
              <a:rPr lang="en-US" baseline="0"/>
              <a:t> </a:t>
            </a:r>
            <a:r>
              <a:rPr lang="en-US" baseline="0" err="1"/>
              <a:t>nhận</a:t>
            </a:r>
            <a:r>
              <a:rPr lang="en-US" baseline="0"/>
              <a:t>)</a:t>
            </a:r>
          </a:p>
          <a:p>
            <a:r>
              <a:rPr lang="en-US" baseline="0"/>
              <a:t>Mc Burney: </a:t>
            </a:r>
            <a:r>
              <a:rPr lang="en-US" baseline="0" err="1"/>
              <a:t>điểm</a:t>
            </a:r>
            <a:r>
              <a:rPr lang="en-US" baseline="0"/>
              <a:t> </a:t>
            </a:r>
            <a:r>
              <a:rPr lang="en-US" baseline="0" err="1"/>
              <a:t>nối</a:t>
            </a:r>
            <a:r>
              <a:rPr lang="en-US" baseline="0"/>
              <a:t> 1/3 </a:t>
            </a:r>
            <a:r>
              <a:rPr lang="en-US" baseline="0" err="1"/>
              <a:t>ngoài</a:t>
            </a:r>
            <a:r>
              <a:rPr lang="en-US" baseline="0"/>
              <a:t> </a:t>
            </a:r>
            <a:r>
              <a:rPr lang="en-US" baseline="0" err="1"/>
              <a:t>và</a:t>
            </a:r>
            <a:r>
              <a:rPr lang="en-US" baseline="0"/>
              <a:t> 2/3 </a:t>
            </a:r>
            <a:r>
              <a:rPr lang="en-US" baseline="0" err="1"/>
              <a:t>trong</a:t>
            </a:r>
            <a:r>
              <a:rPr lang="en-US" baseline="0"/>
              <a:t> </a:t>
            </a:r>
            <a:r>
              <a:rPr lang="en-US" baseline="0" err="1"/>
              <a:t>đường</a:t>
            </a:r>
            <a:r>
              <a:rPr lang="en-US" baseline="0"/>
              <a:t> </a:t>
            </a:r>
            <a:r>
              <a:rPr lang="en-US" baseline="0" err="1"/>
              <a:t>nối</a:t>
            </a:r>
            <a:r>
              <a:rPr lang="en-US" baseline="0"/>
              <a:t> </a:t>
            </a:r>
            <a:r>
              <a:rPr lang="en-US" baseline="0" err="1"/>
              <a:t>gai</a:t>
            </a:r>
            <a:r>
              <a:rPr lang="en-US" baseline="0"/>
              <a:t> </a:t>
            </a:r>
            <a:r>
              <a:rPr lang="en-US" baseline="0" err="1"/>
              <a:t>chậu</a:t>
            </a:r>
            <a:r>
              <a:rPr lang="en-US" baseline="0"/>
              <a:t> </a:t>
            </a:r>
            <a:r>
              <a:rPr lang="en-US" baseline="0" err="1"/>
              <a:t>trước</a:t>
            </a:r>
            <a:r>
              <a:rPr lang="en-US" baseline="0"/>
              <a:t> </a:t>
            </a:r>
            <a:r>
              <a:rPr lang="en-US" baseline="0" err="1"/>
              <a:t>trên</a:t>
            </a:r>
            <a:r>
              <a:rPr lang="en-US" baseline="0"/>
              <a:t> </a:t>
            </a:r>
            <a:r>
              <a:rPr lang="en-US" baseline="0" err="1"/>
              <a:t>phải</a:t>
            </a:r>
            <a:r>
              <a:rPr lang="en-US" baseline="0"/>
              <a:t> </a:t>
            </a:r>
            <a:r>
              <a:rPr lang="en-US" baseline="0" err="1"/>
              <a:t>và</a:t>
            </a:r>
            <a:r>
              <a:rPr lang="en-US" baseline="0"/>
              <a:t> </a:t>
            </a:r>
            <a:r>
              <a:rPr lang="en-US" baseline="0" err="1"/>
              <a:t>rốn</a:t>
            </a:r>
            <a:endParaRPr lang="en-US" baseline="0"/>
          </a:p>
          <a:p>
            <a:r>
              <a:rPr lang="en-US" baseline="0" err="1"/>
              <a:t>Lanz</a:t>
            </a:r>
            <a:r>
              <a:rPr lang="en-US" baseline="0"/>
              <a:t>: </a:t>
            </a:r>
            <a:r>
              <a:rPr lang="en-US" baseline="0" err="1"/>
              <a:t>điểm</a:t>
            </a:r>
            <a:r>
              <a:rPr lang="en-US" baseline="0"/>
              <a:t> </a:t>
            </a:r>
            <a:r>
              <a:rPr lang="en-US" baseline="0" err="1"/>
              <a:t>nối</a:t>
            </a:r>
            <a:r>
              <a:rPr lang="en-US" baseline="0"/>
              <a:t> 1/3 P </a:t>
            </a:r>
            <a:r>
              <a:rPr lang="en-US" baseline="0" err="1"/>
              <a:t>và</a:t>
            </a:r>
            <a:r>
              <a:rPr lang="en-US" baseline="0"/>
              <a:t> 2/3 T </a:t>
            </a:r>
            <a:r>
              <a:rPr lang="en-US" baseline="0" err="1"/>
              <a:t>của</a:t>
            </a:r>
            <a:r>
              <a:rPr lang="en-US" baseline="0"/>
              <a:t> </a:t>
            </a:r>
            <a:r>
              <a:rPr lang="en-US" baseline="0" err="1"/>
              <a:t>đường</a:t>
            </a:r>
            <a:r>
              <a:rPr lang="en-US" baseline="0"/>
              <a:t> </a:t>
            </a:r>
            <a:r>
              <a:rPr lang="en-US" baseline="0" err="1"/>
              <a:t>nối</a:t>
            </a:r>
            <a:r>
              <a:rPr lang="en-US" baseline="0"/>
              <a:t> 2 </a:t>
            </a:r>
            <a:r>
              <a:rPr lang="en-US" baseline="0" err="1"/>
              <a:t>gai</a:t>
            </a:r>
            <a:r>
              <a:rPr lang="en-US" baseline="0"/>
              <a:t> </a:t>
            </a:r>
            <a:r>
              <a:rPr lang="en-US" baseline="0" err="1"/>
              <a:t>chậu</a:t>
            </a:r>
            <a:r>
              <a:rPr lang="en-US" baseline="0"/>
              <a:t> </a:t>
            </a:r>
            <a:r>
              <a:rPr lang="en-US" baseline="0" err="1"/>
              <a:t>trước</a:t>
            </a:r>
            <a:r>
              <a:rPr lang="en-US" baseline="0"/>
              <a:t> </a:t>
            </a:r>
            <a:r>
              <a:rPr lang="en-US" baseline="0" err="1"/>
              <a:t>trên</a:t>
            </a:r>
            <a:endParaRPr lang="en-US" baseline="0"/>
          </a:p>
          <a:p>
            <a:r>
              <a:rPr lang="en-US" baseline="0" err="1"/>
              <a:t>Clado</a:t>
            </a:r>
            <a:r>
              <a:rPr lang="en-US" baseline="0"/>
              <a:t>: </a:t>
            </a:r>
            <a:r>
              <a:rPr lang="en-US" baseline="0" err="1"/>
              <a:t>điểm</a:t>
            </a:r>
            <a:r>
              <a:rPr lang="en-US" baseline="0"/>
              <a:t> </a:t>
            </a:r>
            <a:r>
              <a:rPr lang="en-US" baseline="0" err="1"/>
              <a:t>gặp</a:t>
            </a:r>
            <a:r>
              <a:rPr lang="en-US" baseline="0"/>
              <a:t> </a:t>
            </a:r>
            <a:r>
              <a:rPr lang="en-US" baseline="0" err="1"/>
              <a:t>nhau</a:t>
            </a:r>
            <a:r>
              <a:rPr lang="en-US" baseline="0"/>
              <a:t> </a:t>
            </a:r>
            <a:r>
              <a:rPr lang="en-US" baseline="0" err="1"/>
              <a:t>bờ</a:t>
            </a:r>
            <a:r>
              <a:rPr lang="en-US" baseline="0"/>
              <a:t> </a:t>
            </a:r>
            <a:r>
              <a:rPr lang="en-US" baseline="0" err="1"/>
              <a:t>ngoài</a:t>
            </a:r>
            <a:r>
              <a:rPr lang="en-US" baseline="0"/>
              <a:t> </a:t>
            </a:r>
            <a:r>
              <a:rPr lang="en-US" baseline="0" err="1"/>
              <a:t>cơ</a:t>
            </a:r>
            <a:r>
              <a:rPr lang="en-US" baseline="0"/>
              <a:t> </a:t>
            </a:r>
            <a:r>
              <a:rPr lang="en-US" baseline="0" err="1"/>
              <a:t>thẳng</a:t>
            </a:r>
            <a:r>
              <a:rPr lang="en-US" baseline="0"/>
              <a:t> </a:t>
            </a:r>
            <a:r>
              <a:rPr lang="en-US" baseline="0" err="1"/>
              <a:t>bụng</a:t>
            </a:r>
            <a:r>
              <a:rPr lang="en-US" baseline="0"/>
              <a:t> </a:t>
            </a:r>
            <a:r>
              <a:rPr lang="en-US" baseline="0" err="1"/>
              <a:t>phải</a:t>
            </a:r>
            <a:r>
              <a:rPr lang="en-US" baseline="0"/>
              <a:t> </a:t>
            </a:r>
            <a:r>
              <a:rPr lang="en-US" baseline="0" err="1"/>
              <a:t>và</a:t>
            </a:r>
            <a:r>
              <a:rPr lang="en-US" baseline="0"/>
              <a:t> </a:t>
            </a:r>
            <a:r>
              <a:rPr lang="en-US" baseline="0" err="1"/>
              <a:t>đường</a:t>
            </a:r>
            <a:r>
              <a:rPr lang="en-US" baseline="0"/>
              <a:t> </a:t>
            </a:r>
            <a:r>
              <a:rPr lang="en-US" baseline="0" err="1"/>
              <a:t>nối</a:t>
            </a:r>
            <a:r>
              <a:rPr lang="en-US" baseline="0"/>
              <a:t> 2 </a:t>
            </a:r>
            <a:r>
              <a:rPr lang="en-US" baseline="0" err="1"/>
              <a:t>gai</a:t>
            </a:r>
            <a:r>
              <a:rPr lang="en-US" baseline="0"/>
              <a:t> </a:t>
            </a:r>
            <a:r>
              <a:rPr lang="en-US" baseline="0" err="1"/>
              <a:t>chậu</a:t>
            </a:r>
            <a:r>
              <a:rPr lang="en-US" baseline="0"/>
              <a:t> </a:t>
            </a:r>
            <a:r>
              <a:rPr lang="en-US" baseline="0" err="1"/>
              <a:t>trước</a:t>
            </a:r>
            <a:r>
              <a:rPr lang="en-US" baseline="0"/>
              <a:t> </a:t>
            </a:r>
            <a:r>
              <a:rPr lang="en-US" baseline="0" err="1"/>
              <a:t>trên</a:t>
            </a:r>
            <a:endParaRPr lang="en-US" baseline="0"/>
          </a:p>
          <a:p>
            <a:r>
              <a:rPr lang="en-US" baseline="0" err="1"/>
              <a:t>Điểm</a:t>
            </a:r>
            <a:r>
              <a:rPr lang="en-US" baseline="0"/>
              <a:t> </a:t>
            </a:r>
            <a:r>
              <a:rPr lang="en-US" baseline="0" err="1"/>
              <a:t>trên</a:t>
            </a:r>
            <a:r>
              <a:rPr lang="en-US" baseline="0"/>
              <a:t> m</a:t>
            </a:r>
            <a:r>
              <a:rPr lang="vi-VN" baseline="0" err="1"/>
              <a:t>Ào</a:t>
            </a:r>
            <a:r>
              <a:rPr lang="en-US" baseline="0"/>
              <a:t> </a:t>
            </a:r>
            <a:r>
              <a:rPr lang="en-US" baseline="0" err="1"/>
              <a:t>chậu</a:t>
            </a:r>
            <a:r>
              <a:rPr lang="en-US" baseline="0"/>
              <a:t>: </a:t>
            </a:r>
            <a:r>
              <a:rPr lang="en-US" baseline="0" err="1"/>
              <a:t>khi</a:t>
            </a:r>
            <a:r>
              <a:rPr lang="en-US" baseline="0"/>
              <a:t> RT ở </a:t>
            </a:r>
            <a:r>
              <a:rPr lang="en-US" baseline="0" err="1"/>
              <a:t>sau</a:t>
            </a:r>
            <a:r>
              <a:rPr lang="en-US" baseline="0"/>
              <a:t> </a:t>
            </a:r>
            <a:r>
              <a:rPr lang="en-US" baseline="0" err="1"/>
              <a:t>manh</a:t>
            </a:r>
            <a:r>
              <a:rPr lang="en-US" baseline="0"/>
              <a:t> </a:t>
            </a:r>
            <a:r>
              <a:rPr lang="en-US" baseline="0" err="1"/>
              <a:t>tràng</a:t>
            </a:r>
            <a:endParaRPr lang="en-US" baseline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Tam </a:t>
            </a:r>
            <a:r>
              <a:rPr lang="en-US" err="1"/>
              <a:t>giác</a:t>
            </a:r>
            <a:r>
              <a:rPr lang="en-US"/>
              <a:t> </a:t>
            </a:r>
            <a:r>
              <a:rPr lang="en-US" err="1"/>
              <a:t>tăng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da </a:t>
            </a:r>
            <a:r>
              <a:rPr lang="en-US" err="1"/>
              <a:t>Sherren</a:t>
            </a:r>
            <a:r>
              <a:rPr lang="en-US"/>
              <a:t>: </a:t>
            </a:r>
            <a:r>
              <a:rPr lang="en-US" err="1"/>
              <a:t>một</a:t>
            </a:r>
            <a:r>
              <a:rPr lang="en-US" baseline="0"/>
              <a:t> </a:t>
            </a:r>
            <a:r>
              <a:rPr lang="en-US" baseline="0" err="1"/>
              <a:t>số</a:t>
            </a:r>
            <a:r>
              <a:rPr lang="en-US" baseline="0"/>
              <a:t> BN </a:t>
            </a:r>
            <a:r>
              <a:rPr lang="en-US" baseline="0" err="1"/>
              <a:t>tăng</a:t>
            </a:r>
            <a:r>
              <a:rPr lang="en-US" baseline="0"/>
              <a:t> </a:t>
            </a:r>
            <a:r>
              <a:rPr lang="en-US" baseline="0" err="1"/>
              <a:t>cảm</a:t>
            </a:r>
            <a:r>
              <a:rPr lang="en-US" baseline="0"/>
              <a:t> da ở </a:t>
            </a:r>
            <a:r>
              <a:rPr lang="en-US" baseline="0" err="1"/>
              <a:t>vùng</a:t>
            </a:r>
            <a:r>
              <a:rPr lang="en-US" baseline="0"/>
              <a:t> </a:t>
            </a:r>
            <a:r>
              <a:rPr lang="en-US" baseline="0" err="1"/>
              <a:t>tạo</a:t>
            </a:r>
            <a:r>
              <a:rPr lang="en-US" baseline="0"/>
              <a:t> </a:t>
            </a:r>
            <a:r>
              <a:rPr lang="en-US" baseline="0" err="1"/>
              <a:t>bởi</a:t>
            </a:r>
            <a:r>
              <a:rPr lang="en-US" baseline="0"/>
              <a:t> 3 </a:t>
            </a:r>
            <a:r>
              <a:rPr lang="en-US" baseline="0" err="1"/>
              <a:t>đường</a:t>
            </a:r>
            <a:r>
              <a:rPr lang="en-US" baseline="0"/>
              <a:t> </a:t>
            </a:r>
            <a:r>
              <a:rPr lang="en-US" baseline="0" err="1"/>
              <a:t>thẳng</a:t>
            </a:r>
            <a:r>
              <a:rPr lang="en-US" baseline="0"/>
              <a:t> </a:t>
            </a:r>
            <a:r>
              <a:rPr lang="en-US" baseline="0" err="1"/>
              <a:t>nối</a:t>
            </a:r>
            <a:r>
              <a:rPr lang="en-US" baseline="0"/>
              <a:t> </a:t>
            </a:r>
            <a:r>
              <a:rPr lang="en-US" baseline="0" err="1"/>
              <a:t>rốn</a:t>
            </a:r>
            <a:r>
              <a:rPr lang="en-US" baseline="0"/>
              <a:t> </a:t>
            </a:r>
            <a:r>
              <a:rPr lang="en-US" baseline="0" err="1"/>
              <a:t>với</a:t>
            </a:r>
            <a:r>
              <a:rPr lang="en-US" baseline="0"/>
              <a:t> </a:t>
            </a:r>
            <a:r>
              <a:rPr lang="en-US" baseline="0" err="1"/>
              <a:t>gai</a:t>
            </a:r>
            <a:r>
              <a:rPr lang="en-US" baseline="0"/>
              <a:t> </a:t>
            </a:r>
            <a:r>
              <a:rPr lang="en-US" baseline="0" err="1"/>
              <a:t>chậu</a:t>
            </a:r>
            <a:r>
              <a:rPr lang="en-US" baseline="0"/>
              <a:t> </a:t>
            </a:r>
            <a:r>
              <a:rPr lang="en-US" baseline="0" err="1"/>
              <a:t>trước</a:t>
            </a:r>
            <a:r>
              <a:rPr lang="en-US" baseline="0"/>
              <a:t> </a:t>
            </a:r>
            <a:r>
              <a:rPr lang="en-US" baseline="0" err="1"/>
              <a:t>trên</a:t>
            </a:r>
            <a:r>
              <a:rPr lang="en-US" baseline="0"/>
              <a:t> </a:t>
            </a:r>
            <a:r>
              <a:rPr lang="en-US" baseline="0" err="1"/>
              <a:t>bên</a:t>
            </a:r>
            <a:r>
              <a:rPr lang="en-US" baseline="0"/>
              <a:t> P </a:t>
            </a:r>
            <a:r>
              <a:rPr lang="en-US" baseline="0" err="1"/>
              <a:t>và</a:t>
            </a:r>
            <a:r>
              <a:rPr lang="en-US" baseline="0"/>
              <a:t> </a:t>
            </a:r>
            <a:r>
              <a:rPr lang="en-US" baseline="0" err="1"/>
              <a:t>củ</a:t>
            </a:r>
            <a:r>
              <a:rPr lang="en-US" baseline="0"/>
              <a:t> mu </a:t>
            </a:r>
            <a:r>
              <a:rPr lang="en-US" baseline="0" err="1"/>
              <a:t>khi</a:t>
            </a:r>
            <a:r>
              <a:rPr lang="en-US" baseline="0"/>
              <a:t> RT </a:t>
            </a:r>
            <a:r>
              <a:rPr lang="en-US" baseline="0" err="1"/>
              <a:t>hoại</a:t>
            </a:r>
            <a:r>
              <a:rPr lang="en-US" baseline="0"/>
              <a:t> </a:t>
            </a:r>
            <a:r>
              <a:rPr lang="en-US" baseline="0" err="1"/>
              <a:t>tử</a:t>
            </a:r>
            <a:r>
              <a:rPr lang="en-US" baseline="0"/>
              <a:t> </a:t>
            </a:r>
            <a:r>
              <a:rPr lang="en-US" baseline="0" err="1"/>
              <a:t>nằm</a:t>
            </a:r>
            <a:r>
              <a:rPr lang="en-US" baseline="0"/>
              <a:t> </a:t>
            </a:r>
            <a:r>
              <a:rPr lang="en-US" baseline="0" err="1"/>
              <a:t>áp</a:t>
            </a:r>
            <a:r>
              <a:rPr lang="en-US" baseline="0"/>
              <a:t> </a:t>
            </a:r>
            <a:r>
              <a:rPr lang="en-US" baseline="0" err="1"/>
              <a:t>vào</a:t>
            </a:r>
            <a:r>
              <a:rPr lang="en-US" baseline="0"/>
              <a:t> </a:t>
            </a:r>
            <a:r>
              <a:rPr lang="en-US" baseline="0" err="1"/>
              <a:t>thành</a:t>
            </a:r>
            <a:r>
              <a:rPr lang="en-US" baseline="0"/>
              <a:t> </a:t>
            </a:r>
            <a:r>
              <a:rPr lang="en-US" baseline="0" err="1"/>
              <a:t>bụng</a:t>
            </a:r>
            <a:r>
              <a:rPr lang="en-US" baseline="0"/>
              <a:t> </a:t>
            </a:r>
            <a:r>
              <a:rPr lang="en-US" baseline="0" err="1"/>
              <a:t>trước</a:t>
            </a:r>
            <a:r>
              <a:rPr lang="en-US" baseline="0"/>
              <a:t>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11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qtr</a:t>
            </a:r>
            <a:r>
              <a:rPr lang="en-US" baseline="0"/>
              <a:t> </a:t>
            </a:r>
            <a:r>
              <a:rPr lang="en-US" baseline="0" err="1"/>
              <a:t>viêm</a:t>
            </a:r>
            <a:r>
              <a:rPr lang="en-US" baseline="0"/>
              <a:t> </a:t>
            </a:r>
            <a:r>
              <a:rPr lang="en-US" baseline="0" err="1"/>
              <a:t>lan</a:t>
            </a:r>
            <a:r>
              <a:rPr lang="en-US" baseline="0"/>
              <a:t> </a:t>
            </a:r>
            <a:r>
              <a:rPr lang="en-US" baseline="0" err="1"/>
              <a:t>tới</a:t>
            </a:r>
            <a:r>
              <a:rPr lang="en-US" baseline="0"/>
              <a:t> </a:t>
            </a:r>
            <a:r>
              <a:rPr lang="en-US" baseline="0" err="1"/>
              <a:t>thanh</a:t>
            </a:r>
            <a:r>
              <a:rPr lang="en-US" baseline="0"/>
              <a:t> </a:t>
            </a:r>
            <a:r>
              <a:rPr lang="en-US" baseline="0" err="1"/>
              <a:t>mạc</a:t>
            </a:r>
            <a:r>
              <a:rPr lang="en-US" baseline="0"/>
              <a:t> RT </a:t>
            </a:r>
            <a:r>
              <a:rPr lang="en-US" baseline="0" err="1"/>
              <a:t>và</a:t>
            </a:r>
            <a:r>
              <a:rPr lang="en-US" baseline="0"/>
              <a:t> </a:t>
            </a:r>
            <a:r>
              <a:rPr lang="en-US" baseline="0" err="1"/>
              <a:t>phúc</a:t>
            </a:r>
            <a:r>
              <a:rPr lang="en-US" baseline="0"/>
              <a:t> </a:t>
            </a:r>
            <a:r>
              <a:rPr lang="en-US" baseline="0" err="1"/>
              <a:t>mạc</a:t>
            </a:r>
            <a:r>
              <a:rPr lang="en-US" baseline="0"/>
              <a:t> </a:t>
            </a:r>
            <a:r>
              <a:rPr lang="en-US" baseline="0" err="1"/>
              <a:t>thành</a:t>
            </a:r>
            <a:r>
              <a:rPr lang="en-US" baseline="0"/>
              <a:t>, </a:t>
            </a:r>
            <a:r>
              <a:rPr lang="en-US" baseline="0" err="1"/>
              <a:t>khám</a:t>
            </a:r>
            <a:r>
              <a:rPr lang="en-US" baseline="0"/>
              <a:t> </a:t>
            </a:r>
            <a:r>
              <a:rPr lang="en-US" baseline="0" err="1"/>
              <a:t>bụng</a:t>
            </a:r>
            <a:r>
              <a:rPr lang="en-US" baseline="0"/>
              <a:t> </a:t>
            </a:r>
            <a:r>
              <a:rPr lang="en-US" baseline="0" err="1"/>
              <a:t>sẽ</a:t>
            </a:r>
            <a:r>
              <a:rPr lang="en-US" baseline="0"/>
              <a:t> </a:t>
            </a:r>
            <a:r>
              <a:rPr lang="en-US" baseline="0" err="1"/>
              <a:t>phát</a:t>
            </a:r>
            <a:r>
              <a:rPr lang="en-US" baseline="0"/>
              <a:t> </a:t>
            </a:r>
            <a:r>
              <a:rPr lang="en-US" baseline="0" err="1"/>
              <a:t>hiện</a:t>
            </a:r>
            <a:r>
              <a:rPr lang="en-US" baseline="0"/>
              <a:t> </a:t>
            </a:r>
            <a:r>
              <a:rPr lang="en-US" baseline="0" err="1"/>
              <a:t>các</a:t>
            </a:r>
            <a:r>
              <a:rPr lang="en-US" baseline="0"/>
              <a:t> </a:t>
            </a:r>
            <a:r>
              <a:rPr lang="en-US" baseline="0" err="1"/>
              <a:t>dấu</a:t>
            </a:r>
            <a:r>
              <a:rPr lang="en-US" baseline="0"/>
              <a:t> </a:t>
            </a:r>
            <a:r>
              <a:rPr lang="en-US" baseline="0" err="1"/>
              <a:t>hiệu</a:t>
            </a:r>
            <a:r>
              <a:rPr lang="en-US" baseline="0"/>
              <a:t> </a:t>
            </a:r>
            <a:r>
              <a:rPr lang="en-US" baseline="0" err="1"/>
              <a:t>kích</a:t>
            </a:r>
            <a:r>
              <a:rPr lang="en-US" baseline="0"/>
              <a:t> </a:t>
            </a:r>
            <a:r>
              <a:rPr lang="en-US" baseline="0" err="1"/>
              <a:t>thích</a:t>
            </a:r>
            <a:r>
              <a:rPr lang="en-US" baseline="0"/>
              <a:t> </a:t>
            </a:r>
            <a:r>
              <a:rPr lang="en-US" baseline="0" err="1"/>
              <a:t>phúc</a:t>
            </a:r>
            <a:r>
              <a:rPr lang="en-US" baseline="0"/>
              <a:t> </a:t>
            </a:r>
            <a:r>
              <a:rPr lang="en-US" baseline="0" err="1"/>
              <a:t>mạc</a:t>
            </a:r>
            <a:r>
              <a:rPr lang="en-US" baseline="0"/>
              <a:t>.</a:t>
            </a:r>
          </a:p>
          <a:p>
            <a:r>
              <a:rPr lang="en-US" baseline="0" err="1"/>
              <a:t>Trong</a:t>
            </a:r>
            <a:r>
              <a:rPr lang="en-US" baseline="0"/>
              <a:t> </a:t>
            </a:r>
            <a:r>
              <a:rPr lang="en-US" baseline="0" err="1"/>
              <a:t>đó</a:t>
            </a:r>
            <a:r>
              <a:rPr lang="en-US" baseline="0"/>
              <a:t> </a:t>
            </a:r>
            <a:r>
              <a:rPr lang="en-US" baseline="0" err="1"/>
              <a:t>phản</a:t>
            </a:r>
            <a:r>
              <a:rPr lang="en-US" baseline="0"/>
              <a:t> </a:t>
            </a:r>
            <a:r>
              <a:rPr lang="en-US" baseline="0" err="1"/>
              <a:t>ứng</a:t>
            </a:r>
            <a:r>
              <a:rPr lang="en-US" baseline="0"/>
              <a:t> </a:t>
            </a:r>
            <a:r>
              <a:rPr lang="en-US" baseline="0" err="1"/>
              <a:t>dội</a:t>
            </a:r>
            <a:r>
              <a:rPr lang="en-US" baseline="0"/>
              <a:t> </a:t>
            </a:r>
            <a:r>
              <a:rPr lang="en-US" baseline="0" err="1"/>
              <a:t>và</a:t>
            </a:r>
            <a:r>
              <a:rPr lang="en-US" baseline="0"/>
              <a:t> </a:t>
            </a:r>
            <a:r>
              <a:rPr lang="en-US" baseline="0" err="1"/>
              <a:t>dấu</a:t>
            </a:r>
            <a:r>
              <a:rPr lang="en-US" baseline="0"/>
              <a:t> </a:t>
            </a:r>
            <a:r>
              <a:rPr lang="en-US" baseline="0" err="1"/>
              <a:t>hiệu</a:t>
            </a:r>
            <a:r>
              <a:rPr lang="en-US" baseline="0"/>
              <a:t> </a:t>
            </a:r>
            <a:r>
              <a:rPr lang="en-US" baseline="0" err="1"/>
              <a:t>sớm</a:t>
            </a:r>
            <a:r>
              <a:rPr lang="en-US" baseline="0"/>
              <a:t>, </a:t>
            </a:r>
            <a:r>
              <a:rPr lang="en-US" baseline="0" err="1"/>
              <a:t>chứng</a:t>
            </a:r>
            <a:r>
              <a:rPr lang="en-US" baseline="0"/>
              <a:t> </a:t>
            </a:r>
            <a:r>
              <a:rPr lang="en-US" baseline="0" err="1"/>
              <a:t>tỏ</a:t>
            </a:r>
            <a:r>
              <a:rPr lang="en-US" baseline="0"/>
              <a:t> </a:t>
            </a:r>
            <a:r>
              <a:rPr lang="en-US" baseline="0" err="1"/>
              <a:t>rằng</a:t>
            </a:r>
            <a:r>
              <a:rPr lang="en-US" baseline="0"/>
              <a:t> </a:t>
            </a:r>
            <a:r>
              <a:rPr lang="en-US" baseline="0" err="1"/>
              <a:t>có</a:t>
            </a:r>
            <a:r>
              <a:rPr lang="en-US" baseline="0"/>
              <a:t> </a:t>
            </a:r>
            <a:r>
              <a:rPr lang="en-US" baseline="0" err="1"/>
              <a:t>tình</a:t>
            </a:r>
            <a:r>
              <a:rPr lang="en-US" baseline="0"/>
              <a:t> </a:t>
            </a:r>
            <a:r>
              <a:rPr lang="en-US" baseline="0" err="1"/>
              <a:t>trạng</a:t>
            </a:r>
            <a:r>
              <a:rPr lang="en-US" baseline="0"/>
              <a:t> </a:t>
            </a:r>
            <a:r>
              <a:rPr lang="en-US" baseline="0" err="1"/>
              <a:t>kích</a:t>
            </a:r>
            <a:r>
              <a:rPr lang="en-US" baseline="0"/>
              <a:t> </a:t>
            </a:r>
            <a:r>
              <a:rPr lang="en-US" baseline="0" err="1"/>
              <a:t>thích</a:t>
            </a:r>
            <a:r>
              <a:rPr lang="en-US" baseline="0"/>
              <a:t> </a:t>
            </a:r>
            <a:r>
              <a:rPr lang="en-US" baseline="0" err="1"/>
              <a:t>phúc</a:t>
            </a:r>
            <a:r>
              <a:rPr lang="en-US" baseline="0"/>
              <a:t> </a:t>
            </a:r>
            <a:r>
              <a:rPr lang="en-US" baseline="0" err="1"/>
              <a:t>mạc</a:t>
            </a:r>
            <a:r>
              <a:rPr lang="en-US" baseline="0"/>
              <a:t> </a:t>
            </a:r>
            <a:r>
              <a:rPr lang="en-US" baseline="0" err="1"/>
              <a:t>khu</a:t>
            </a:r>
            <a:r>
              <a:rPr lang="en-US" baseline="0"/>
              <a:t> </a:t>
            </a:r>
            <a:r>
              <a:rPr lang="en-US" baseline="0" err="1"/>
              <a:t>trú</a:t>
            </a:r>
            <a:r>
              <a:rPr lang="en-US" baseline="0"/>
              <a:t> </a:t>
            </a:r>
            <a:r>
              <a:rPr lang="en-US" baseline="0" err="1"/>
              <a:t>nhưng</a:t>
            </a:r>
            <a:r>
              <a:rPr lang="en-US" baseline="0"/>
              <a:t> </a:t>
            </a:r>
            <a:r>
              <a:rPr lang="en-US" baseline="0" err="1"/>
              <a:t>ko</a:t>
            </a:r>
            <a:r>
              <a:rPr lang="en-US" baseline="0"/>
              <a:t> </a:t>
            </a:r>
            <a:r>
              <a:rPr lang="en-US" baseline="0" err="1"/>
              <a:t>hẳn</a:t>
            </a:r>
            <a:r>
              <a:rPr lang="en-US" baseline="0"/>
              <a:t> </a:t>
            </a:r>
            <a:r>
              <a:rPr lang="en-US" baseline="0" err="1"/>
              <a:t>là</a:t>
            </a:r>
            <a:r>
              <a:rPr lang="en-US" baseline="0"/>
              <a:t> </a:t>
            </a:r>
            <a:r>
              <a:rPr lang="en-US" baseline="0" err="1"/>
              <a:t>đã</a:t>
            </a:r>
            <a:r>
              <a:rPr lang="en-US" baseline="0"/>
              <a:t> </a:t>
            </a:r>
            <a:r>
              <a:rPr lang="en-US" baseline="0" err="1"/>
              <a:t>có</a:t>
            </a:r>
            <a:r>
              <a:rPr lang="en-US" baseline="0"/>
              <a:t> </a:t>
            </a:r>
            <a:r>
              <a:rPr lang="en-US" baseline="0" err="1"/>
              <a:t>viêm</a:t>
            </a:r>
            <a:r>
              <a:rPr lang="en-US" baseline="0"/>
              <a:t> </a:t>
            </a:r>
            <a:r>
              <a:rPr lang="en-US" baseline="0" err="1"/>
              <a:t>phúc</a:t>
            </a:r>
            <a:r>
              <a:rPr lang="en-US" baseline="0"/>
              <a:t> </a:t>
            </a:r>
            <a:r>
              <a:rPr lang="en-US" baseline="0" err="1"/>
              <a:t>mạc</a:t>
            </a:r>
            <a:endParaRPr lang="en-US" baseline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-</a:t>
            </a:r>
            <a:r>
              <a:rPr lang="en-US" baseline="0" err="1"/>
              <a:t>Trực</a:t>
            </a:r>
            <a:r>
              <a:rPr lang="en-US" baseline="0"/>
              <a:t> </a:t>
            </a:r>
            <a:r>
              <a:rPr lang="en-US" baseline="0" err="1"/>
              <a:t>tiếp</a:t>
            </a:r>
            <a:r>
              <a:rPr lang="en-US" baseline="0"/>
              <a:t>: </a:t>
            </a:r>
            <a:r>
              <a:rPr lang="en-US" baseline="0" err="1"/>
              <a:t>Ấn</a:t>
            </a:r>
            <a:r>
              <a:rPr lang="en-US" baseline="0"/>
              <a:t> </a:t>
            </a:r>
            <a:r>
              <a:rPr lang="en-US" baseline="0" err="1"/>
              <a:t>ngón</a:t>
            </a:r>
            <a:r>
              <a:rPr lang="en-US" baseline="0"/>
              <a:t> </a:t>
            </a:r>
            <a:r>
              <a:rPr lang="en-US" baseline="0" err="1"/>
              <a:t>tay</a:t>
            </a:r>
            <a:r>
              <a:rPr lang="en-US" baseline="0"/>
              <a:t> </a:t>
            </a:r>
            <a:r>
              <a:rPr lang="en-US" baseline="0" err="1"/>
              <a:t>càng</a:t>
            </a:r>
            <a:r>
              <a:rPr lang="en-US" baseline="0"/>
              <a:t> </a:t>
            </a:r>
            <a:r>
              <a:rPr lang="en-US" baseline="0" err="1"/>
              <a:t>ngày</a:t>
            </a:r>
            <a:r>
              <a:rPr lang="en-US" baseline="0"/>
              <a:t> </a:t>
            </a:r>
            <a:r>
              <a:rPr lang="en-US" baseline="0" err="1"/>
              <a:t>sâu</a:t>
            </a:r>
            <a:r>
              <a:rPr lang="en-US" baseline="0"/>
              <a:t> </a:t>
            </a:r>
            <a:r>
              <a:rPr lang="en-US" baseline="0" err="1"/>
              <a:t>ngay</a:t>
            </a:r>
            <a:r>
              <a:rPr lang="en-US" baseline="0"/>
              <a:t> </a:t>
            </a:r>
            <a:r>
              <a:rPr lang="en-US" baseline="0" err="1"/>
              <a:t>trên</a:t>
            </a:r>
            <a:r>
              <a:rPr lang="en-US" baseline="0"/>
              <a:t> </a:t>
            </a:r>
            <a:r>
              <a:rPr lang="en-US" baseline="0" err="1"/>
              <a:t>một</a:t>
            </a:r>
            <a:r>
              <a:rPr lang="en-US" baseline="0"/>
              <a:t> </a:t>
            </a:r>
            <a:r>
              <a:rPr lang="en-US" baseline="0" err="1"/>
              <a:t>vị</a:t>
            </a:r>
            <a:r>
              <a:rPr lang="en-US" baseline="0"/>
              <a:t> </a:t>
            </a:r>
            <a:r>
              <a:rPr lang="en-US" baseline="0" err="1"/>
              <a:t>trí</a:t>
            </a:r>
            <a:r>
              <a:rPr lang="en-US" baseline="0"/>
              <a:t> </a:t>
            </a:r>
            <a:r>
              <a:rPr lang="en-US" baseline="0" err="1"/>
              <a:t>tại</a:t>
            </a:r>
            <a:r>
              <a:rPr lang="en-US" baseline="0"/>
              <a:t> </a:t>
            </a:r>
            <a:r>
              <a:rPr lang="en-US" baseline="0" err="1"/>
              <a:t>bụng</a:t>
            </a:r>
            <a:r>
              <a:rPr lang="en-US" baseline="0"/>
              <a:t> </a:t>
            </a:r>
            <a:r>
              <a:rPr lang="en-US" baseline="0" err="1"/>
              <a:t>dưới</a:t>
            </a:r>
            <a:r>
              <a:rPr lang="en-US" baseline="0"/>
              <a:t> </a:t>
            </a:r>
            <a:r>
              <a:rPr lang="en-US" baseline="0" err="1"/>
              <a:t>bên</a:t>
            </a:r>
            <a:r>
              <a:rPr lang="en-US" baseline="0"/>
              <a:t> </a:t>
            </a:r>
            <a:r>
              <a:rPr lang="en-US" baseline="0" err="1"/>
              <a:t>phải</a:t>
            </a:r>
            <a:r>
              <a:rPr lang="en-US" baseline="0"/>
              <a:t> </a:t>
            </a:r>
            <a:r>
              <a:rPr lang="en-US" baseline="0" err="1"/>
              <a:t>rồi</a:t>
            </a:r>
            <a:r>
              <a:rPr lang="en-US" baseline="0"/>
              <a:t> </a:t>
            </a:r>
            <a:r>
              <a:rPr lang="en-US" baseline="0" err="1"/>
              <a:t>buông</a:t>
            </a:r>
            <a:r>
              <a:rPr lang="en-US" baseline="0"/>
              <a:t> </a:t>
            </a:r>
            <a:r>
              <a:rPr lang="en-US" baseline="0" err="1"/>
              <a:t>ra</a:t>
            </a:r>
            <a:r>
              <a:rPr lang="en-US" baseline="0"/>
              <a:t> </a:t>
            </a:r>
            <a:r>
              <a:rPr lang="en-US" baseline="0" err="1"/>
              <a:t>đột</a:t>
            </a:r>
            <a:r>
              <a:rPr lang="en-US" baseline="0"/>
              <a:t> </a:t>
            </a:r>
            <a:r>
              <a:rPr lang="en-US" baseline="0" err="1"/>
              <a:t>ngột</a:t>
            </a:r>
            <a:r>
              <a:rPr lang="en-US" baseline="0"/>
              <a:t>, (+) </a:t>
            </a:r>
            <a:r>
              <a:rPr lang="en-US" baseline="0" err="1"/>
              <a:t>nếu</a:t>
            </a:r>
            <a:r>
              <a:rPr lang="en-US" baseline="0"/>
              <a:t> BN </a:t>
            </a:r>
            <a:r>
              <a:rPr lang="en-US" baseline="0" err="1"/>
              <a:t>bị</a:t>
            </a:r>
            <a:r>
              <a:rPr lang="en-US" baseline="0"/>
              <a:t> </a:t>
            </a:r>
            <a:r>
              <a:rPr lang="en-US" baseline="0" err="1"/>
              <a:t>đau</a:t>
            </a:r>
            <a:r>
              <a:rPr lang="en-US" baseline="0"/>
              <a:t> </a:t>
            </a:r>
            <a:r>
              <a:rPr lang="en-US" baseline="0" err="1"/>
              <a:t>chói</a:t>
            </a:r>
            <a:r>
              <a:rPr lang="en-US" baseline="0"/>
              <a:t> </a:t>
            </a:r>
            <a:r>
              <a:rPr lang="en-US" baseline="0" err="1"/>
              <a:t>khi</a:t>
            </a:r>
            <a:r>
              <a:rPr lang="en-US" baseline="0"/>
              <a:t> ng </a:t>
            </a:r>
            <a:r>
              <a:rPr lang="en-US" baseline="0" err="1"/>
              <a:t>khám</a:t>
            </a:r>
            <a:r>
              <a:rPr lang="en-US" baseline="0"/>
              <a:t> </a:t>
            </a:r>
            <a:r>
              <a:rPr lang="en-US" baseline="0" err="1"/>
              <a:t>buông</a:t>
            </a:r>
            <a:r>
              <a:rPr lang="en-US" baseline="0"/>
              <a:t> </a:t>
            </a:r>
            <a:r>
              <a:rPr lang="en-US" baseline="0" err="1"/>
              <a:t>tay</a:t>
            </a:r>
            <a:r>
              <a:rPr lang="en-US" baseline="0"/>
              <a:t> (</a:t>
            </a:r>
            <a:r>
              <a:rPr lang="en-US" err="1"/>
              <a:t>Dấu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 Blumberg)</a:t>
            </a:r>
            <a:endParaRPr lang="en-US" baseline="0"/>
          </a:p>
          <a:p>
            <a:r>
              <a:rPr lang="en-US" baseline="0"/>
              <a:t>-</a:t>
            </a:r>
            <a:r>
              <a:rPr lang="en-US" baseline="0" err="1"/>
              <a:t>Gián</a:t>
            </a:r>
            <a:r>
              <a:rPr lang="en-US" baseline="0"/>
              <a:t> </a:t>
            </a:r>
            <a:r>
              <a:rPr lang="en-US" baseline="0" err="1"/>
              <a:t>tiếp</a:t>
            </a:r>
            <a:r>
              <a:rPr lang="en-US" baseline="0"/>
              <a:t>: </a:t>
            </a:r>
            <a:r>
              <a:rPr lang="en-US" baseline="0" err="1"/>
              <a:t>xem</a:t>
            </a:r>
            <a:r>
              <a:rPr lang="en-US" baseline="0"/>
              <a:t> BN </a:t>
            </a:r>
            <a:r>
              <a:rPr lang="en-US" baseline="0" err="1"/>
              <a:t>có</a:t>
            </a:r>
            <a:r>
              <a:rPr lang="en-US" baseline="0"/>
              <a:t> </a:t>
            </a:r>
            <a:r>
              <a:rPr lang="en-US" baseline="0" err="1"/>
              <a:t>bị</a:t>
            </a:r>
            <a:r>
              <a:rPr lang="en-US" baseline="0"/>
              <a:t> </a:t>
            </a:r>
            <a:r>
              <a:rPr lang="en-US" baseline="0" err="1"/>
              <a:t>đau</a:t>
            </a:r>
            <a:r>
              <a:rPr lang="en-US" baseline="0"/>
              <a:t> ở </a:t>
            </a:r>
            <a:r>
              <a:rPr lang="en-US" baseline="0" err="1"/>
              <a:t>hố</a:t>
            </a:r>
            <a:r>
              <a:rPr lang="en-US" baseline="0"/>
              <a:t> </a:t>
            </a:r>
            <a:r>
              <a:rPr lang="en-US" baseline="0" err="1"/>
              <a:t>chậu</a:t>
            </a:r>
            <a:r>
              <a:rPr lang="en-US" baseline="0"/>
              <a:t> </a:t>
            </a:r>
            <a:r>
              <a:rPr lang="en-US" baseline="0" err="1"/>
              <a:t>phải</a:t>
            </a:r>
            <a:r>
              <a:rPr lang="en-US" baseline="0"/>
              <a:t> </a:t>
            </a:r>
            <a:r>
              <a:rPr lang="en-US" baseline="0" err="1"/>
              <a:t>khi</a:t>
            </a:r>
            <a:r>
              <a:rPr lang="en-US" baseline="0"/>
              <a:t> </a:t>
            </a:r>
            <a:r>
              <a:rPr lang="en-US" baseline="0" err="1"/>
              <a:t>ấn</a:t>
            </a:r>
            <a:r>
              <a:rPr lang="en-US" baseline="0"/>
              <a:t> </a:t>
            </a:r>
            <a:r>
              <a:rPr lang="en-US" baseline="0" err="1"/>
              <a:t>hố</a:t>
            </a:r>
            <a:r>
              <a:rPr lang="en-US" baseline="0"/>
              <a:t> </a:t>
            </a:r>
            <a:r>
              <a:rPr lang="en-US" baseline="0" err="1"/>
              <a:t>chậu</a:t>
            </a:r>
            <a:r>
              <a:rPr lang="en-US" baseline="0"/>
              <a:t> </a:t>
            </a:r>
            <a:r>
              <a:rPr lang="en-US" baseline="0" err="1"/>
              <a:t>trái</a:t>
            </a:r>
            <a:r>
              <a:rPr lang="en-US" baseline="0"/>
              <a:t> hay </a:t>
            </a:r>
            <a:r>
              <a:rPr lang="en-US" baseline="0" err="1"/>
              <a:t>ko</a:t>
            </a:r>
            <a:r>
              <a:rPr lang="en-US" baseline="0"/>
              <a:t> (</a:t>
            </a:r>
            <a:r>
              <a:rPr lang="en-US" baseline="0" err="1"/>
              <a:t>Rovsing</a:t>
            </a:r>
            <a:r>
              <a:rPr lang="en-US" baseline="0"/>
              <a:t>)/ </a:t>
            </a:r>
            <a:r>
              <a:rPr lang="en-US" baseline="0" err="1"/>
              <a:t>khi</a:t>
            </a:r>
            <a:r>
              <a:rPr lang="en-US" baseline="0"/>
              <a:t> BN </a:t>
            </a:r>
            <a:r>
              <a:rPr lang="en-US" baseline="0" err="1"/>
              <a:t>tự</a:t>
            </a:r>
            <a:r>
              <a:rPr lang="en-US" baseline="0"/>
              <a:t> </a:t>
            </a:r>
            <a:r>
              <a:rPr lang="en-US" baseline="0" err="1"/>
              <a:t>hóp</a:t>
            </a:r>
            <a:r>
              <a:rPr lang="en-US" baseline="0"/>
              <a:t> </a:t>
            </a:r>
            <a:r>
              <a:rPr lang="en-US" baseline="0" err="1"/>
              <a:t>bụng</a:t>
            </a:r>
            <a:r>
              <a:rPr lang="en-US" baseline="0"/>
              <a:t> r </a:t>
            </a:r>
            <a:r>
              <a:rPr lang="en-US" baseline="0" err="1"/>
              <a:t>phình</a:t>
            </a:r>
            <a:r>
              <a:rPr lang="en-US" baseline="0"/>
              <a:t> </a:t>
            </a:r>
            <a:r>
              <a:rPr lang="en-US" baseline="0" err="1"/>
              <a:t>ra</a:t>
            </a:r>
            <a:r>
              <a:rPr lang="en-US" baseline="0"/>
              <a:t> </a:t>
            </a:r>
            <a:r>
              <a:rPr lang="en-US" baseline="0" err="1"/>
              <a:t>đột</a:t>
            </a:r>
            <a:r>
              <a:rPr lang="en-US" baseline="0"/>
              <a:t> </a:t>
            </a:r>
            <a:r>
              <a:rPr lang="en-US" baseline="0" err="1"/>
              <a:t>ngột</a:t>
            </a:r>
            <a:r>
              <a:rPr lang="en-US" baseline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DH </a:t>
            </a:r>
            <a:r>
              <a:rPr lang="en-US" err="1"/>
              <a:t>Dunphy</a:t>
            </a:r>
            <a:r>
              <a:rPr lang="en-US"/>
              <a:t>: </a:t>
            </a:r>
            <a:r>
              <a:rPr lang="en-US" err="1"/>
              <a:t>Đau</a:t>
            </a:r>
            <a:r>
              <a:rPr lang="en-US" baseline="0"/>
              <a:t> b </a:t>
            </a:r>
            <a:r>
              <a:rPr lang="en-US" baseline="0" err="1"/>
              <a:t>dưới</a:t>
            </a:r>
            <a:r>
              <a:rPr lang="en-US" baseline="0"/>
              <a:t> </a:t>
            </a:r>
            <a:r>
              <a:rPr lang="en-US" baseline="0" err="1"/>
              <a:t>khi</a:t>
            </a:r>
            <a:r>
              <a:rPr lang="en-US" baseline="0"/>
              <a:t> ho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NP </a:t>
            </a:r>
            <a:r>
              <a:rPr lang="en-US" baseline="0" err="1"/>
              <a:t>Markle</a:t>
            </a:r>
            <a:r>
              <a:rPr lang="en-US" baseline="0"/>
              <a:t>: </a:t>
            </a:r>
            <a:r>
              <a:rPr lang="en-US" baseline="0" err="1"/>
              <a:t>khi</a:t>
            </a:r>
            <a:r>
              <a:rPr lang="en-US" baseline="0"/>
              <a:t> </a:t>
            </a:r>
            <a:r>
              <a:rPr lang="en-US" baseline="0" err="1"/>
              <a:t>dập</a:t>
            </a:r>
            <a:r>
              <a:rPr lang="en-US" baseline="0"/>
              <a:t> </a:t>
            </a:r>
            <a:r>
              <a:rPr lang="en-US" baseline="0" err="1"/>
              <a:t>gót</a:t>
            </a:r>
            <a:r>
              <a:rPr lang="en-US" baseline="0"/>
              <a:t> </a:t>
            </a:r>
            <a:r>
              <a:rPr lang="en-US" baseline="0" err="1"/>
              <a:t>chân</a:t>
            </a:r>
            <a:endParaRPr lang="en-US" baseline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+ </a:t>
            </a:r>
            <a:r>
              <a:rPr lang="en-US" baseline="0" err="1"/>
              <a:t>Đề</a:t>
            </a:r>
            <a:r>
              <a:rPr lang="en-US" baseline="0"/>
              <a:t> </a:t>
            </a:r>
            <a:r>
              <a:rPr lang="en-US" baseline="0" err="1"/>
              <a:t>kháng</a:t>
            </a:r>
            <a:r>
              <a:rPr lang="en-US" baseline="0"/>
              <a:t> </a:t>
            </a:r>
            <a:r>
              <a:rPr lang="en-US" baseline="0" err="1"/>
              <a:t>thành</a:t>
            </a:r>
            <a:r>
              <a:rPr lang="en-US" baseline="0"/>
              <a:t> </a:t>
            </a:r>
            <a:r>
              <a:rPr lang="en-US" baseline="0" err="1"/>
              <a:t>bụng</a:t>
            </a:r>
            <a:r>
              <a:rPr lang="en-US" baseline="0"/>
              <a:t>: </a:t>
            </a:r>
            <a:r>
              <a:rPr lang="en-US" baseline="0" err="1"/>
              <a:t>dùng</a:t>
            </a:r>
            <a:r>
              <a:rPr lang="en-US" baseline="0"/>
              <a:t> </a:t>
            </a:r>
            <a:r>
              <a:rPr lang="en-US" baseline="0" err="1"/>
              <a:t>các</a:t>
            </a:r>
            <a:r>
              <a:rPr lang="en-US" baseline="0"/>
              <a:t> </a:t>
            </a:r>
            <a:r>
              <a:rPr lang="en-US" baseline="0" err="1"/>
              <a:t>đầu</a:t>
            </a:r>
            <a:r>
              <a:rPr lang="en-US" baseline="0"/>
              <a:t> </a:t>
            </a:r>
            <a:r>
              <a:rPr lang="en-US" baseline="0" err="1"/>
              <a:t>ngón</a:t>
            </a:r>
            <a:r>
              <a:rPr lang="en-US" baseline="0"/>
              <a:t> </a:t>
            </a:r>
            <a:r>
              <a:rPr lang="en-US" baseline="0" err="1"/>
              <a:t>tay</a:t>
            </a:r>
            <a:r>
              <a:rPr lang="en-US" baseline="0"/>
              <a:t> </a:t>
            </a:r>
            <a:r>
              <a:rPr lang="en-US" baseline="0" err="1"/>
              <a:t>ấn</a:t>
            </a:r>
            <a:r>
              <a:rPr lang="en-US" baseline="0"/>
              <a:t> </a:t>
            </a:r>
            <a:r>
              <a:rPr lang="en-US" baseline="0" err="1"/>
              <a:t>xuống</a:t>
            </a:r>
            <a:r>
              <a:rPr lang="en-US" baseline="0"/>
              <a:t> </a:t>
            </a:r>
            <a:r>
              <a:rPr lang="en-US" baseline="0" err="1"/>
              <a:t>thành</a:t>
            </a:r>
            <a:r>
              <a:rPr lang="en-US" baseline="0"/>
              <a:t> </a:t>
            </a:r>
            <a:r>
              <a:rPr lang="en-US" baseline="0" err="1"/>
              <a:t>bụng</a:t>
            </a:r>
            <a:r>
              <a:rPr lang="en-US" baseline="0"/>
              <a:t>, BN </a:t>
            </a:r>
            <a:r>
              <a:rPr lang="en-US" baseline="0" err="1"/>
              <a:t>đau</a:t>
            </a:r>
            <a:r>
              <a:rPr lang="en-US" baseline="0"/>
              <a:t>, </a:t>
            </a:r>
            <a:r>
              <a:rPr lang="en-US" baseline="0" err="1"/>
              <a:t>các</a:t>
            </a:r>
            <a:r>
              <a:rPr lang="en-US" baseline="0"/>
              <a:t> </a:t>
            </a:r>
            <a:r>
              <a:rPr lang="en-US" baseline="0" err="1"/>
              <a:t>cơ</a:t>
            </a:r>
            <a:r>
              <a:rPr lang="en-US" baseline="0"/>
              <a:t> </a:t>
            </a:r>
            <a:r>
              <a:rPr lang="en-US" baseline="0" err="1"/>
              <a:t>thành</a:t>
            </a:r>
            <a:r>
              <a:rPr lang="en-US" baseline="0"/>
              <a:t> </a:t>
            </a:r>
            <a:r>
              <a:rPr lang="en-US" baseline="0" err="1"/>
              <a:t>bụng</a:t>
            </a:r>
            <a:r>
              <a:rPr lang="en-US" baseline="0"/>
              <a:t> co </a:t>
            </a:r>
            <a:r>
              <a:rPr lang="en-US" baseline="0" err="1"/>
              <a:t>cứng</a:t>
            </a:r>
            <a:r>
              <a:rPr lang="en-US" baseline="0"/>
              <a:t> </a:t>
            </a:r>
            <a:r>
              <a:rPr lang="en-US" baseline="0" err="1"/>
              <a:t>lại</a:t>
            </a:r>
            <a:r>
              <a:rPr lang="en-US" baseline="0"/>
              <a:t> </a:t>
            </a:r>
            <a:r>
              <a:rPr lang="en-US" baseline="0" err="1"/>
              <a:t>chống</a:t>
            </a:r>
            <a:r>
              <a:rPr lang="en-US" baseline="0"/>
              <a:t> </a:t>
            </a:r>
            <a:r>
              <a:rPr lang="en-US" baseline="0" err="1"/>
              <a:t>lại</a:t>
            </a:r>
            <a:r>
              <a:rPr lang="en-US" baseline="0"/>
              <a:t> </a:t>
            </a:r>
            <a:r>
              <a:rPr lang="en-US" baseline="0" err="1"/>
              <a:t>lực</a:t>
            </a:r>
            <a:r>
              <a:rPr lang="en-US" baseline="0"/>
              <a:t> </a:t>
            </a:r>
            <a:r>
              <a:rPr lang="en-US" baseline="0" err="1"/>
              <a:t>ấn</a:t>
            </a:r>
            <a:r>
              <a:rPr lang="en-US" baseline="0"/>
              <a:t> </a:t>
            </a:r>
            <a:r>
              <a:rPr lang="en-US" baseline="0" err="1"/>
              <a:t>xuống</a:t>
            </a:r>
            <a:r>
              <a:rPr lang="en-US" baseline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err="1"/>
              <a:t>Khi</a:t>
            </a:r>
            <a:r>
              <a:rPr lang="en-US" baseline="0"/>
              <a:t> BN </a:t>
            </a:r>
            <a:r>
              <a:rPr lang="en-US" baseline="0" err="1"/>
              <a:t>nhảy</a:t>
            </a:r>
            <a:r>
              <a:rPr lang="en-US" baseline="0"/>
              <a:t> </a:t>
            </a:r>
            <a:r>
              <a:rPr lang="en-US" baseline="0" err="1"/>
              <a:t>lò</a:t>
            </a:r>
            <a:r>
              <a:rPr lang="en-US" baseline="0"/>
              <a:t> </a:t>
            </a:r>
            <a:r>
              <a:rPr lang="en-US" baseline="0" err="1"/>
              <a:t>cò</a:t>
            </a:r>
            <a:r>
              <a:rPr lang="en-US" baseline="0"/>
              <a:t> </a:t>
            </a:r>
            <a:r>
              <a:rPr lang="en-US" baseline="0" err="1"/>
              <a:t>với</a:t>
            </a:r>
            <a:r>
              <a:rPr lang="en-US" baseline="0"/>
              <a:t> </a:t>
            </a:r>
            <a:r>
              <a:rPr lang="en-US" baseline="0" err="1"/>
              <a:t>chân</a:t>
            </a:r>
            <a:r>
              <a:rPr lang="en-US" baseline="0"/>
              <a:t> </a:t>
            </a:r>
            <a:r>
              <a:rPr lang="en-US" baseline="0" err="1"/>
              <a:t>phải</a:t>
            </a:r>
            <a:r>
              <a:rPr lang="en-US" baseline="0"/>
              <a:t> </a:t>
            </a:r>
            <a:r>
              <a:rPr lang="en-US" baseline="0" err="1"/>
              <a:t>làm</a:t>
            </a:r>
            <a:r>
              <a:rPr lang="en-US" baseline="0"/>
              <a:t> </a:t>
            </a:r>
            <a:r>
              <a:rPr lang="en-US" baseline="0" err="1"/>
              <a:t>trụ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57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Thăm</a:t>
            </a:r>
            <a:r>
              <a:rPr lang="en-US" baseline="0"/>
              <a:t> </a:t>
            </a:r>
            <a:r>
              <a:rPr lang="en-US" baseline="0" err="1"/>
              <a:t>âm</a:t>
            </a:r>
            <a:r>
              <a:rPr lang="en-US" baseline="0"/>
              <a:t> </a:t>
            </a:r>
            <a:r>
              <a:rPr lang="en-US" baseline="0" err="1"/>
              <a:t>đạo</a:t>
            </a:r>
            <a:r>
              <a:rPr lang="en-US" baseline="0"/>
              <a:t> </a:t>
            </a:r>
            <a:r>
              <a:rPr lang="en-US" baseline="0" err="1"/>
              <a:t>trực</a:t>
            </a:r>
            <a:r>
              <a:rPr lang="en-US" baseline="0"/>
              <a:t> </a:t>
            </a:r>
            <a:r>
              <a:rPr lang="en-US" baseline="0" err="1"/>
              <a:t>tràng</a:t>
            </a:r>
            <a:r>
              <a:rPr lang="en-US" baseline="0"/>
              <a:t>: VRT </a:t>
            </a:r>
            <a:r>
              <a:rPr lang="en-US" baseline="0" err="1"/>
              <a:t>tiểu</a:t>
            </a:r>
            <a:r>
              <a:rPr lang="en-US" baseline="0"/>
              <a:t> </a:t>
            </a:r>
            <a:r>
              <a:rPr lang="en-US" baseline="0" err="1"/>
              <a:t>khung</a:t>
            </a:r>
            <a:r>
              <a:rPr lang="en-US" baseline="0"/>
              <a:t>, </a:t>
            </a:r>
            <a:r>
              <a:rPr lang="en-US" baseline="0" err="1"/>
              <a:t>dùng</a:t>
            </a:r>
            <a:r>
              <a:rPr lang="en-US" baseline="0"/>
              <a:t> </a:t>
            </a:r>
            <a:r>
              <a:rPr lang="en-US" baseline="0" err="1"/>
              <a:t>ngón</a:t>
            </a:r>
            <a:r>
              <a:rPr lang="en-US" baseline="0"/>
              <a:t> </a:t>
            </a:r>
            <a:r>
              <a:rPr lang="en-US" baseline="0" err="1"/>
              <a:t>tay</a:t>
            </a:r>
            <a:r>
              <a:rPr lang="en-US" baseline="0"/>
              <a:t> </a:t>
            </a:r>
            <a:r>
              <a:rPr lang="en-US" baseline="0" err="1"/>
              <a:t>thăm</a:t>
            </a:r>
            <a:r>
              <a:rPr lang="en-US" baseline="0"/>
              <a:t> </a:t>
            </a:r>
            <a:r>
              <a:rPr lang="en-US" baseline="0" err="1"/>
              <a:t>túi</a:t>
            </a:r>
            <a:r>
              <a:rPr lang="en-US" baseline="0"/>
              <a:t> </a:t>
            </a:r>
            <a:r>
              <a:rPr lang="en-US" baseline="0" err="1"/>
              <a:t>cùng</a:t>
            </a:r>
            <a:r>
              <a:rPr lang="en-US" baseline="0"/>
              <a:t> Douglas BN </a:t>
            </a:r>
            <a:r>
              <a:rPr lang="en-US" baseline="0" err="1"/>
              <a:t>sẽ</a:t>
            </a:r>
            <a:r>
              <a:rPr lang="en-US" baseline="0"/>
              <a:t> </a:t>
            </a:r>
            <a:r>
              <a:rPr lang="en-US" baseline="0" err="1"/>
              <a:t>đau</a:t>
            </a:r>
            <a:endParaRPr lang="en-US" baseline="0"/>
          </a:p>
          <a:p>
            <a:r>
              <a:rPr lang="en-US" baseline="0"/>
              <a:t>NP </a:t>
            </a:r>
            <a:r>
              <a:rPr lang="en-US" baseline="0" err="1"/>
              <a:t>cơ</a:t>
            </a:r>
            <a:r>
              <a:rPr lang="en-US" baseline="0"/>
              <a:t> </a:t>
            </a:r>
            <a:r>
              <a:rPr lang="en-US" baseline="0" err="1"/>
              <a:t>thắt</a:t>
            </a:r>
            <a:r>
              <a:rPr lang="en-US" baseline="0"/>
              <a:t> </a:t>
            </a:r>
            <a:r>
              <a:rPr lang="en-US" baseline="0" err="1"/>
              <a:t>lưng</a:t>
            </a:r>
            <a:r>
              <a:rPr lang="en-US" baseline="0"/>
              <a:t> </a:t>
            </a:r>
            <a:r>
              <a:rPr lang="en-US" baseline="0" err="1"/>
              <a:t>chậu</a:t>
            </a:r>
            <a:r>
              <a:rPr lang="en-US" baseline="0"/>
              <a:t>: VRT </a:t>
            </a:r>
            <a:r>
              <a:rPr lang="en-US" baseline="0" err="1"/>
              <a:t>sau</a:t>
            </a:r>
            <a:r>
              <a:rPr lang="en-US" baseline="0"/>
              <a:t> </a:t>
            </a:r>
            <a:r>
              <a:rPr lang="en-US" baseline="0" err="1"/>
              <a:t>manh</a:t>
            </a:r>
            <a:r>
              <a:rPr lang="en-US" baseline="0"/>
              <a:t> </a:t>
            </a:r>
            <a:r>
              <a:rPr lang="en-US" baseline="0" err="1"/>
              <a:t>tràng</a:t>
            </a:r>
            <a:r>
              <a:rPr lang="en-US" baseline="0"/>
              <a:t>: BN </a:t>
            </a:r>
            <a:r>
              <a:rPr lang="en-US" baseline="0" err="1"/>
              <a:t>nằm</a:t>
            </a:r>
            <a:r>
              <a:rPr lang="en-US" baseline="0"/>
              <a:t> </a:t>
            </a:r>
            <a:r>
              <a:rPr lang="en-US" baseline="0" err="1"/>
              <a:t>nghiên</a:t>
            </a:r>
            <a:r>
              <a:rPr lang="en-US" baseline="0"/>
              <a:t> T, ng </a:t>
            </a:r>
            <a:r>
              <a:rPr lang="en-US" baseline="0" err="1"/>
              <a:t>khám</a:t>
            </a:r>
            <a:r>
              <a:rPr lang="en-US" baseline="0"/>
              <a:t> </a:t>
            </a:r>
            <a:r>
              <a:rPr lang="en-US" baseline="0" err="1"/>
              <a:t>từ</a:t>
            </a:r>
            <a:r>
              <a:rPr lang="en-US" baseline="0"/>
              <a:t> </a:t>
            </a:r>
            <a:r>
              <a:rPr lang="en-US" baseline="0" err="1"/>
              <a:t>từ</a:t>
            </a:r>
            <a:r>
              <a:rPr lang="en-US" baseline="0"/>
              <a:t> </a:t>
            </a:r>
            <a:r>
              <a:rPr lang="en-US" baseline="0" err="1"/>
              <a:t>duỗi</a:t>
            </a:r>
            <a:r>
              <a:rPr lang="en-US" baseline="0"/>
              <a:t> </a:t>
            </a:r>
            <a:r>
              <a:rPr lang="en-US" baseline="0" err="1"/>
              <a:t>đùi</a:t>
            </a:r>
            <a:r>
              <a:rPr lang="en-US" baseline="0"/>
              <a:t> P BN, (+) </a:t>
            </a:r>
            <a:r>
              <a:rPr lang="en-US" baseline="0" err="1"/>
              <a:t>khi</a:t>
            </a:r>
            <a:r>
              <a:rPr lang="en-US" baseline="0"/>
              <a:t> BN </a:t>
            </a:r>
            <a:r>
              <a:rPr lang="en-US" baseline="0" err="1"/>
              <a:t>đau</a:t>
            </a:r>
            <a:r>
              <a:rPr lang="en-US" baseline="0"/>
              <a:t>, </a:t>
            </a:r>
            <a:r>
              <a:rPr lang="en-US" baseline="0" err="1"/>
              <a:t>chứng</a:t>
            </a:r>
            <a:r>
              <a:rPr lang="en-US" baseline="0"/>
              <a:t> </a:t>
            </a:r>
            <a:r>
              <a:rPr lang="en-US" baseline="0" err="1"/>
              <a:t>tỏ</a:t>
            </a:r>
            <a:r>
              <a:rPr lang="en-US" baseline="0"/>
              <a:t> </a:t>
            </a:r>
            <a:r>
              <a:rPr lang="en-US" baseline="0" err="1"/>
              <a:t>viêm</a:t>
            </a:r>
            <a:r>
              <a:rPr lang="en-US" baseline="0"/>
              <a:t> </a:t>
            </a:r>
            <a:r>
              <a:rPr lang="en-US" baseline="0" err="1"/>
              <a:t>nhiễm</a:t>
            </a:r>
            <a:r>
              <a:rPr lang="en-US" baseline="0"/>
              <a:t> </a:t>
            </a:r>
            <a:r>
              <a:rPr lang="en-US" baseline="0" err="1"/>
              <a:t>gần</a:t>
            </a:r>
            <a:r>
              <a:rPr lang="en-US" baseline="0"/>
              <a:t> </a:t>
            </a:r>
            <a:r>
              <a:rPr lang="en-US" baseline="0" err="1"/>
              <a:t>cơ</a:t>
            </a:r>
            <a:r>
              <a:rPr lang="en-US" baseline="0"/>
              <a:t> </a:t>
            </a:r>
            <a:r>
              <a:rPr lang="en-US" baseline="0" err="1"/>
              <a:t>thắt</a:t>
            </a:r>
            <a:r>
              <a:rPr lang="en-US" baseline="0"/>
              <a:t> </a:t>
            </a:r>
            <a:r>
              <a:rPr lang="en-US" baseline="0" err="1"/>
              <a:t>lưng</a:t>
            </a:r>
            <a:r>
              <a:rPr lang="en-US" baseline="0"/>
              <a:t> </a:t>
            </a:r>
            <a:r>
              <a:rPr lang="en-US" baseline="0" err="1"/>
              <a:t>chậu</a:t>
            </a:r>
            <a:endParaRPr lang="en-US" baseline="0"/>
          </a:p>
          <a:p>
            <a:r>
              <a:rPr lang="en-US" baseline="0"/>
              <a:t>NP </a:t>
            </a:r>
            <a:r>
              <a:rPr lang="en-US" baseline="0" err="1"/>
              <a:t>cơ</a:t>
            </a:r>
            <a:r>
              <a:rPr lang="en-US" baseline="0"/>
              <a:t> </a:t>
            </a:r>
            <a:r>
              <a:rPr lang="en-US" baseline="0" err="1"/>
              <a:t>bịt</a:t>
            </a:r>
            <a:r>
              <a:rPr lang="en-US" baseline="0"/>
              <a:t>: VRT </a:t>
            </a:r>
            <a:r>
              <a:rPr lang="en-US" baseline="0" err="1"/>
              <a:t>tiểu</a:t>
            </a:r>
            <a:r>
              <a:rPr lang="en-US" baseline="0"/>
              <a:t> </a:t>
            </a:r>
            <a:r>
              <a:rPr lang="en-US" baseline="0" err="1"/>
              <a:t>khung</a:t>
            </a:r>
            <a:r>
              <a:rPr lang="en-US" baseline="0"/>
              <a:t>: </a:t>
            </a:r>
            <a:r>
              <a:rPr lang="vi-V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Đau khi xoay trong </a:t>
            </a:r>
            <a:r>
              <a:rPr lang="vi-V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đùi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gấp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háng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-US" sz="1200" b="0" i="0" kern="1200" baseline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gối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90:90 </a:t>
            </a:r>
            <a:r>
              <a:rPr lang="en-US" sz="1200" b="0" i="0" kern="1200" baseline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kéo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chân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gối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vô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18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Nếu</a:t>
            </a:r>
            <a:r>
              <a:rPr lang="en-US" baseline="0"/>
              <a:t> </a:t>
            </a:r>
            <a:r>
              <a:rPr lang="en-US" baseline="0" err="1"/>
              <a:t>các</a:t>
            </a:r>
            <a:r>
              <a:rPr lang="en-US" baseline="0"/>
              <a:t> </a:t>
            </a:r>
            <a:r>
              <a:rPr lang="en-US" baseline="0" err="1"/>
              <a:t>triệu</a:t>
            </a:r>
            <a:r>
              <a:rPr lang="en-US" baseline="0"/>
              <a:t> </a:t>
            </a:r>
            <a:r>
              <a:rPr lang="en-US" baseline="0" err="1"/>
              <a:t>chứng</a:t>
            </a:r>
            <a:r>
              <a:rPr lang="en-US" baseline="0"/>
              <a:t> </a:t>
            </a:r>
            <a:r>
              <a:rPr lang="en-US" baseline="0" err="1"/>
              <a:t>ko</a:t>
            </a:r>
            <a:r>
              <a:rPr lang="en-US" baseline="0"/>
              <a:t> </a:t>
            </a:r>
            <a:r>
              <a:rPr lang="en-US" baseline="0" err="1"/>
              <a:t>rõ</a:t>
            </a:r>
            <a:r>
              <a:rPr lang="en-US" baseline="0"/>
              <a:t> </a:t>
            </a:r>
            <a:r>
              <a:rPr lang="en-US" baseline="0" err="1"/>
              <a:t>ràng</a:t>
            </a:r>
            <a:r>
              <a:rPr lang="en-US" baseline="0"/>
              <a:t> </a:t>
            </a:r>
            <a:r>
              <a:rPr lang="en-US" baseline="0" err="1"/>
              <a:t>trong</a:t>
            </a:r>
            <a:r>
              <a:rPr lang="en-US" baseline="0"/>
              <a:t> </a:t>
            </a:r>
            <a:r>
              <a:rPr lang="en-US" baseline="0" err="1"/>
              <a:t>lần</a:t>
            </a:r>
            <a:r>
              <a:rPr lang="en-US" baseline="0"/>
              <a:t> </a:t>
            </a:r>
            <a:r>
              <a:rPr lang="en-US" baseline="0" err="1"/>
              <a:t>khám</a:t>
            </a:r>
            <a:r>
              <a:rPr lang="en-US" baseline="0"/>
              <a:t> </a:t>
            </a:r>
            <a:r>
              <a:rPr lang="en-US" baseline="0" err="1"/>
              <a:t>đầu</a:t>
            </a:r>
            <a:r>
              <a:rPr lang="en-US" baseline="0"/>
              <a:t> </a:t>
            </a:r>
            <a:r>
              <a:rPr lang="en-US" baseline="0" err="1"/>
              <a:t>tiên</a:t>
            </a:r>
            <a:r>
              <a:rPr lang="en-US" baseline="0"/>
              <a:t>, </a:t>
            </a:r>
            <a:r>
              <a:rPr lang="en-US" baseline="0" err="1"/>
              <a:t>nên</a:t>
            </a:r>
            <a:r>
              <a:rPr lang="en-US" baseline="0"/>
              <a:t> td </a:t>
            </a:r>
            <a:r>
              <a:rPr lang="en-US" baseline="0" err="1"/>
              <a:t>trong</a:t>
            </a:r>
            <a:r>
              <a:rPr lang="en-US" baseline="0"/>
              <a:t> </a:t>
            </a:r>
            <a:r>
              <a:rPr lang="en-US" baseline="0" err="1"/>
              <a:t>nhiều</a:t>
            </a:r>
            <a:r>
              <a:rPr lang="en-US" baseline="0"/>
              <a:t> </a:t>
            </a:r>
            <a:r>
              <a:rPr lang="en-US" baseline="0" err="1"/>
              <a:t>giờ</a:t>
            </a:r>
            <a:r>
              <a:rPr lang="en-US" baseline="0"/>
              <a:t>, </a:t>
            </a:r>
            <a:r>
              <a:rPr lang="en-US" baseline="0" err="1"/>
              <a:t>thăm</a:t>
            </a:r>
            <a:r>
              <a:rPr lang="en-US" baseline="0"/>
              <a:t> </a:t>
            </a:r>
            <a:r>
              <a:rPr lang="en-US" baseline="0" err="1"/>
              <a:t>khám</a:t>
            </a:r>
            <a:r>
              <a:rPr lang="en-US" baseline="0"/>
              <a:t> </a:t>
            </a:r>
            <a:r>
              <a:rPr lang="en-US" baseline="0" err="1"/>
              <a:t>lại</a:t>
            </a:r>
            <a:r>
              <a:rPr lang="en-US" baseline="0"/>
              <a:t> </a:t>
            </a:r>
            <a:r>
              <a:rPr lang="en-US" baseline="0" err="1"/>
              <a:t>nhiều</a:t>
            </a:r>
            <a:r>
              <a:rPr lang="en-US" baseline="0"/>
              <a:t> </a:t>
            </a:r>
            <a:r>
              <a:rPr lang="en-US" baseline="0" err="1"/>
              <a:t>lần</a:t>
            </a:r>
            <a:r>
              <a:rPr lang="en-US" baseline="0"/>
              <a:t> </a:t>
            </a:r>
            <a:r>
              <a:rPr lang="en-US" baseline="0" err="1"/>
              <a:t>và</a:t>
            </a:r>
            <a:r>
              <a:rPr lang="en-US" baseline="0"/>
              <a:t> </a:t>
            </a:r>
            <a:r>
              <a:rPr lang="en-US" baseline="0" err="1"/>
              <a:t>kết</a:t>
            </a:r>
            <a:r>
              <a:rPr lang="en-US" baseline="0"/>
              <a:t> </a:t>
            </a:r>
            <a:r>
              <a:rPr lang="en-US" baseline="0" err="1"/>
              <a:t>hợp</a:t>
            </a:r>
            <a:r>
              <a:rPr lang="en-US" baseline="0"/>
              <a:t> CLs </a:t>
            </a:r>
            <a:r>
              <a:rPr lang="en-US" baseline="0" err="1"/>
              <a:t>cho</a:t>
            </a:r>
            <a:r>
              <a:rPr lang="en-US" baseline="0"/>
              <a:t> </a:t>
            </a:r>
            <a:r>
              <a:rPr lang="en-US" baseline="0" err="1"/>
              <a:t>đến</a:t>
            </a:r>
            <a:r>
              <a:rPr lang="en-US" baseline="0"/>
              <a:t> </a:t>
            </a:r>
            <a:r>
              <a:rPr lang="en-US" baseline="0" err="1"/>
              <a:t>khi</a:t>
            </a:r>
            <a:r>
              <a:rPr lang="en-US" baseline="0"/>
              <a:t> </a:t>
            </a:r>
            <a:r>
              <a:rPr lang="en-US" baseline="0" err="1"/>
              <a:t>xác</a:t>
            </a:r>
            <a:r>
              <a:rPr lang="en-US" baseline="0"/>
              <a:t> </a:t>
            </a:r>
            <a:r>
              <a:rPr lang="en-US" baseline="0" err="1"/>
              <a:t>định</a:t>
            </a:r>
            <a:r>
              <a:rPr lang="en-US" baseline="0"/>
              <a:t> </a:t>
            </a:r>
            <a:r>
              <a:rPr lang="en-US" baseline="0" err="1"/>
              <a:t>hoặc</a:t>
            </a:r>
            <a:r>
              <a:rPr lang="en-US" baseline="0"/>
              <a:t> </a:t>
            </a:r>
            <a:r>
              <a:rPr lang="en-US" baseline="0" err="1"/>
              <a:t>loại</a:t>
            </a:r>
            <a:r>
              <a:rPr lang="en-US" baseline="0"/>
              <a:t> </a:t>
            </a:r>
            <a:r>
              <a:rPr lang="en-US" baseline="0" err="1"/>
              <a:t>trừ</a:t>
            </a:r>
            <a:r>
              <a:rPr lang="en-US" baseline="0"/>
              <a:t> </a:t>
            </a:r>
            <a:r>
              <a:rPr lang="en-US" baseline="0" err="1"/>
              <a:t>đx</a:t>
            </a:r>
            <a:r>
              <a:rPr lang="en-US" baseline="0"/>
              <a:t> </a:t>
            </a:r>
            <a:r>
              <a:rPr lang="en-US" baseline="0" err="1"/>
              <a:t>chẩn</a:t>
            </a:r>
            <a:r>
              <a:rPr lang="en-US" baseline="0"/>
              <a:t> </a:t>
            </a:r>
            <a:r>
              <a:rPr lang="en-US" baseline="0" err="1"/>
              <a:t>đoán</a:t>
            </a:r>
            <a:r>
              <a:rPr lang="en-US" baseline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88ED7-3B7F-499F-B9B8-0135B4B8E6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35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34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3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1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35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7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8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1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59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7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6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0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35.png"/><Relationship Id="rId4" Type="http://schemas.openxmlformats.org/officeDocument/2006/relationships/customXml" Target="../ink/ink6.xml"/><Relationship Id="rId9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customXml" Target="../ink/ink14.xml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50.png"/><Relationship Id="rId18" Type="http://schemas.openxmlformats.org/officeDocument/2006/relationships/customXml" Target="../ink/ink23.xml"/><Relationship Id="rId26" Type="http://schemas.openxmlformats.org/officeDocument/2006/relationships/customXml" Target="../ink/ink27.xml"/><Relationship Id="rId3" Type="http://schemas.openxmlformats.org/officeDocument/2006/relationships/image" Target="../media/image45.png"/><Relationship Id="rId21" Type="http://schemas.openxmlformats.org/officeDocument/2006/relationships/image" Target="../media/image54.png"/><Relationship Id="rId7" Type="http://schemas.openxmlformats.org/officeDocument/2006/relationships/image" Target="../media/image47.png"/><Relationship Id="rId12" Type="http://schemas.openxmlformats.org/officeDocument/2006/relationships/customXml" Target="../ink/ink20.xml"/><Relationship Id="rId17" Type="http://schemas.openxmlformats.org/officeDocument/2006/relationships/image" Target="../media/image52.png"/><Relationship Id="rId25" Type="http://schemas.openxmlformats.org/officeDocument/2006/relationships/image" Target="../media/image56.png"/><Relationship Id="rId2" Type="http://schemas.openxmlformats.org/officeDocument/2006/relationships/customXml" Target="../ink/ink15.xml"/><Relationship Id="rId16" Type="http://schemas.openxmlformats.org/officeDocument/2006/relationships/customXml" Target="../ink/ink22.xml"/><Relationship Id="rId20" Type="http://schemas.openxmlformats.org/officeDocument/2006/relationships/customXml" Target="../ink/ink24.xml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11" Type="http://schemas.openxmlformats.org/officeDocument/2006/relationships/image" Target="../media/image49.png"/><Relationship Id="rId24" Type="http://schemas.openxmlformats.org/officeDocument/2006/relationships/customXml" Target="../ink/ink26.xml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23" Type="http://schemas.openxmlformats.org/officeDocument/2006/relationships/image" Target="../media/image55.png"/><Relationship Id="rId28" Type="http://schemas.openxmlformats.org/officeDocument/2006/relationships/customXml" Target="../ink/ink28.xml"/><Relationship Id="rId10" Type="http://schemas.openxmlformats.org/officeDocument/2006/relationships/customXml" Target="../ink/ink19.xml"/><Relationship Id="rId19" Type="http://schemas.openxmlformats.org/officeDocument/2006/relationships/image" Target="../media/image53.png"/><Relationship Id="rId31" Type="http://schemas.openxmlformats.org/officeDocument/2006/relationships/image" Target="../media/image59.png"/><Relationship Id="rId4" Type="http://schemas.openxmlformats.org/officeDocument/2006/relationships/customXml" Target="../ink/ink16.xml"/><Relationship Id="rId9" Type="http://schemas.openxmlformats.org/officeDocument/2006/relationships/image" Target="../media/image48.png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57.png"/><Relationship Id="rId30" Type="http://schemas.openxmlformats.org/officeDocument/2006/relationships/customXml" Target="../ink/ink2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1.png"/><Relationship Id="rId4" Type="http://schemas.openxmlformats.org/officeDocument/2006/relationships/customXml" Target="../ink/ink1.xml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4" descr="Ảnh có chứa rau&#10;&#10;Mô tả được tự động tạo">
            <a:extLst>
              <a:ext uri="{FF2B5EF4-FFF2-40B4-BE49-F238E27FC236}">
                <a16:creationId xmlns:a16="http://schemas.microsoft.com/office/drawing/2014/main" id="{15500E86-C69A-B80D-6FF0-86C85E191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" y="2994624"/>
            <a:ext cx="3753030" cy="38592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2087180" y="815264"/>
            <a:ext cx="5314696" cy="27833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+mj-ea"/>
                <a:cs typeface="+mj-cs"/>
              </a:rPr>
              <a:t>Chuyên </a:t>
            </a:r>
            <a:r>
              <a:rPr lang="en-US" sz="4000" b="1" cap="all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+mj-ea"/>
                <a:cs typeface="+mj-cs"/>
              </a:rPr>
              <a:t>đề</a:t>
            </a:r>
            <a:r>
              <a:rPr lang="en-US" sz="40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+mj-ea"/>
                <a:cs typeface="+mj-cs"/>
              </a:rPr>
              <a:t>:</a:t>
            </a:r>
            <a:br>
              <a:rPr lang="en-US" sz="4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+mj-ea"/>
                <a:cs typeface="+mj-cs"/>
              </a:rPr>
            </a:br>
            <a:r>
              <a:rPr lang="en-US" sz="4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+mj-ea"/>
                <a:cs typeface="+mj-cs"/>
              </a:rPr>
              <a:t>VIÊM RUỘT THỪA</a:t>
            </a:r>
            <a:endParaRPr lang="en-US" sz="4800" b="1" cap="all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alibri Light"/>
              <a:ea typeface="+mj-ea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4818" y="5079640"/>
            <a:ext cx="5331267" cy="187509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200" i="1" kern="1200" err="1">
                <a:solidFill>
                  <a:srgbClr val="080808"/>
                </a:solidFill>
                <a:latin typeface="+mn-lt"/>
                <a:ea typeface="+mn-ea"/>
                <a:cs typeface="+mn-cs"/>
              </a:rPr>
              <a:t>Người</a:t>
            </a:r>
            <a:r>
              <a:rPr lang="en-US" sz="2200" i="1" kern="120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i="1" kern="1200" err="1">
                <a:solidFill>
                  <a:srgbClr val="080808"/>
                </a:solidFill>
                <a:latin typeface="+mn-lt"/>
                <a:ea typeface="+mn-ea"/>
                <a:cs typeface="+mn-cs"/>
              </a:rPr>
              <a:t>thực</a:t>
            </a:r>
            <a:r>
              <a:rPr lang="en-US" sz="2200" i="1" kern="120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i="1" kern="1200" err="1">
                <a:solidFill>
                  <a:srgbClr val="080808"/>
                </a:solidFill>
                <a:latin typeface="+mn-lt"/>
                <a:ea typeface="+mn-ea"/>
                <a:cs typeface="+mn-cs"/>
              </a:rPr>
              <a:t>hiện</a:t>
            </a:r>
            <a:r>
              <a:rPr lang="en-US" sz="2200" i="1" kern="120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: SV Huỳnh Thu Hà</a:t>
            </a:r>
            <a:endParaRPr lang="en-US" sz="2200" i="1" kern="1200">
              <a:solidFill>
                <a:srgbClr val="080808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13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LÂM SÀNG</a:t>
            </a:r>
            <a:br>
              <a:rPr lang="en-US" b="1"/>
            </a:br>
            <a:r>
              <a:rPr lang="en-US" sz="3300" b="1"/>
              <a:t>TRIỆU CHỨNG THỰC THỂ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0" t="21354" r="33675" b="41667"/>
          <a:stretch/>
        </p:blipFill>
        <p:spPr bwMode="auto">
          <a:xfrm>
            <a:off x="5710687" y="971627"/>
            <a:ext cx="3505200" cy="2262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2" t="64323" r="42753" b="23437"/>
          <a:stretch/>
        </p:blipFill>
        <p:spPr bwMode="auto">
          <a:xfrm>
            <a:off x="5710687" y="3668753"/>
            <a:ext cx="3505200" cy="1844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1600200"/>
            <a:ext cx="5715000" cy="452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/>
              <a:t>Trường </a:t>
            </a:r>
            <a:r>
              <a:rPr lang="en-US" err="1"/>
              <a:t>hợp</a:t>
            </a:r>
            <a:r>
              <a:rPr lang="en-US"/>
              <a:t> </a:t>
            </a:r>
            <a:r>
              <a:rPr lang="en-US" err="1"/>
              <a:t>nghi</a:t>
            </a:r>
            <a:r>
              <a:rPr lang="en-US"/>
              <a:t> </a:t>
            </a:r>
            <a:r>
              <a:rPr lang="en-US" err="1"/>
              <a:t>ngờ</a:t>
            </a:r>
            <a:r>
              <a:rPr lang="en-US"/>
              <a:t> RT ở </a:t>
            </a:r>
            <a:r>
              <a:rPr lang="en-US" err="1"/>
              <a:t>vị</a:t>
            </a:r>
            <a:r>
              <a:rPr lang="en-US"/>
              <a:t> </a:t>
            </a:r>
            <a:r>
              <a:rPr lang="en-US" err="1"/>
              <a:t>trí</a:t>
            </a:r>
            <a:r>
              <a:rPr lang="en-US"/>
              <a:t> </a:t>
            </a:r>
            <a:r>
              <a:rPr lang="en-US" err="1"/>
              <a:t>bất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,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vị</a:t>
            </a:r>
            <a:r>
              <a:rPr lang="en-US"/>
              <a:t> </a:t>
            </a:r>
            <a:r>
              <a:rPr lang="en-US" err="1"/>
              <a:t>trí</a:t>
            </a:r>
            <a:r>
              <a:rPr lang="en-US"/>
              <a:t> </a:t>
            </a:r>
            <a:r>
              <a:rPr lang="en-US" err="1"/>
              <a:t>đau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nghiệm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:</a:t>
            </a:r>
          </a:p>
          <a:p>
            <a:pPr>
              <a:buFontTx/>
              <a:buChar char="-"/>
            </a:pPr>
            <a:r>
              <a:rPr lang="en-US" err="1"/>
              <a:t>Thăm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đạo</a:t>
            </a:r>
            <a:r>
              <a:rPr lang="en-US"/>
              <a:t>- </a:t>
            </a:r>
            <a:r>
              <a:rPr lang="en-US" err="1"/>
              <a:t>trực</a:t>
            </a:r>
            <a:r>
              <a:rPr lang="en-US"/>
              <a:t> </a:t>
            </a:r>
            <a:r>
              <a:rPr lang="en-US" err="1"/>
              <a:t>tràng</a:t>
            </a:r>
            <a:endParaRPr lang="en-US" err="1">
              <a:cs typeface="Calibri"/>
            </a:endParaRPr>
          </a:p>
          <a:p>
            <a:pPr>
              <a:buFontTx/>
              <a:buChar char="-"/>
            </a:pPr>
            <a:r>
              <a:rPr lang="en-US" err="1"/>
              <a:t>Nghiệm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bịt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- </a:t>
            </a:r>
            <a:r>
              <a:rPr lang="en-US" err="1">
                <a:ea typeface="+mn-lt"/>
                <a:cs typeface="+mn-lt"/>
              </a:rPr>
              <a:t>Nghiệm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pháp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cơ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thắt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lưng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chậu</a:t>
            </a:r>
          </a:p>
        </p:txBody>
      </p:sp>
    </p:spTree>
    <p:extLst>
      <p:ext uri="{BB962C8B-B14F-4D97-AF65-F5344CB8AC3E}">
        <p14:creationId xmlns:p14="http://schemas.microsoft.com/office/powerpoint/2010/main" val="365018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07" y="-37918"/>
            <a:ext cx="2912918" cy="6899562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b="1"/>
              <a:t>LÂM SÀNG</a:t>
            </a:r>
            <a:br>
              <a:rPr lang="en-US" b="1"/>
            </a:br>
            <a:r>
              <a:rPr lang="en-US" b="1"/>
              <a:t>TRIỆU CHỨNG TOÀN THÂN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654320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err="1"/>
              <a:t>Sốt</a:t>
            </a:r>
            <a:r>
              <a:rPr lang="en-US" sz="3000"/>
              <a:t>:</a:t>
            </a:r>
          </a:p>
          <a:p>
            <a:pPr>
              <a:buFont typeface="Arial"/>
              <a:buChar char="-"/>
            </a:pPr>
            <a:r>
              <a:rPr lang="en-US" sz="3000">
                <a:ea typeface="+mn-lt"/>
                <a:cs typeface="+mn-lt"/>
              </a:rPr>
              <a:t>Thường </a:t>
            </a:r>
            <a:r>
              <a:rPr lang="en-US" sz="3000" err="1">
                <a:ea typeface="+mn-lt"/>
                <a:cs typeface="+mn-lt"/>
              </a:rPr>
              <a:t>sốt</a:t>
            </a:r>
            <a:r>
              <a:rPr lang="en-US" sz="3000">
                <a:ea typeface="+mn-lt"/>
                <a:cs typeface="+mn-lt"/>
              </a:rPr>
              <a:t> </a:t>
            </a:r>
            <a:r>
              <a:rPr lang="en-US" sz="3000" err="1">
                <a:ea typeface="+mn-lt"/>
                <a:cs typeface="+mn-lt"/>
              </a:rPr>
              <a:t>nhẹ</a:t>
            </a:r>
            <a:r>
              <a:rPr lang="en-US" sz="3000">
                <a:ea typeface="+mn-lt"/>
                <a:cs typeface="+mn-lt"/>
              </a:rPr>
              <a:t> (37,5-38oC) </a:t>
            </a:r>
          </a:p>
          <a:p>
            <a:pPr>
              <a:buFont typeface="Arial"/>
              <a:buChar char="-"/>
            </a:pPr>
            <a:r>
              <a:rPr lang="en-US" sz="3000">
                <a:ea typeface="+mn-lt"/>
                <a:cs typeface="+mn-lt"/>
              </a:rPr>
              <a:t>25-50% </a:t>
            </a:r>
            <a:r>
              <a:rPr lang="en-US" sz="3000" err="1">
                <a:ea typeface="+mn-lt"/>
                <a:cs typeface="+mn-lt"/>
              </a:rPr>
              <a:t>không</a:t>
            </a:r>
            <a:r>
              <a:rPr lang="en-US" sz="3000">
                <a:ea typeface="+mn-lt"/>
                <a:cs typeface="+mn-lt"/>
              </a:rPr>
              <a:t> </a:t>
            </a:r>
            <a:r>
              <a:rPr lang="en-US" sz="3000" err="1">
                <a:ea typeface="+mn-lt"/>
                <a:cs typeface="+mn-lt"/>
              </a:rPr>
              <a:t>sốt</a:t>
            </a:r>
            <a:r>
              <a:rPr lang="en-US" sz="3000">
                <a:ea typeface="+mn-lt"/>
                <a:cs typeface="+mn-lt"/>
              </a:rPr>
              <a:t> </a:t>
            </a:r>
            <a:r>
              <a:rPr lang="en-US" sz="3000" err="1">
                <a:ea typeface="+mn-lt"/>
                <a:cs typeface="+mn-lt"/>
              </a:rPr>
              <a:t>khi</a:t>
            </a:r>
            <a:r>
              <a:rPr lang="en-US" sz="3000">
                <a:ea typeface="+mn-lt"/>
                <a:cs typeface="+mn-lt"/>
              </a:rPr>
              <a:t> </a:t>
            </a:r>
            <a:r>
              <a:rPr lang="en-US" sz="3000" err="1">
                <a:ea typeface="+mn-lt"/>
                <a:cs typeface="+mn-lt"/>
              </a:rPr>
              <a:t>vào</a:t>
            </a:r>
            <a:r>
              <a:rPr lang="en-US" sz="3000">
                <a:ea typeface="+mn-lt"/>
                <a:cs typeface="+mn-lt"/>
              </a:rPr>
              <a:t> </a:t>
            </a:r>
            <a:r>
              <a:rPr lang="en-US" sz="3000" err="1">
                <a:ea typeface="+mn-lt"/>
                <a:cs typeface="+mn-lt"/>
              </a:rPr>
              <a:t>viện</a:t>
            </a:r>
            <a:endParaRPr lang="en-US" err="1"/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3000" err="1"/>
              <a:t>Sốt</a:t>
            </a:r>
            <a:r>
              <a:rPr lang="en-US" sz="3000"/>
              <a:t> </a:t>
            </a:r>
            <a:r>
              <a:rPr lang="en-US" sz="3000" err="1"/>
              <a:t>cao</a:t>
            </a:r>
            <a:r>
              <a:rPr lang="en-US" sz="3000"/>
              <a:t> &gt;39</a:t>
            </a:r>
            <a:r>
              <a:rPr lang="en-US" sz="3000" baseline="30000"/>
              <a:t>o</a:t>
            </a:r>
            <a:r>
              <a:rPr lang="en-US" sz="3000"/>
              <a:t>C </a:t>
            </a:r>
            <a:r>
              <a:rPr lang="vi-VN" sz="3000">
                <a:latin typeface="Arial"/>
                <a:cs typeface="Arial"/>
              </a:rPr>
              <a:t>-</a:t>
            </a:r>
            <a:r>
              <a:rPr lang="en-US" sz="3000"/>
              <a:t> </a:t>
            </a:r>
            <a:r>
              <a:rPr lang="en-US" sz="3000" err="1"/>
              <a:t>biến</a:t>
            </a:r>
            <a:r>
              <a:rPr lang="en-US" sz="3000"/>
              <a:t> </a:t>
            </a:r>
            <a:r>
              <a:rPr lang="en-US" sz="3000" err="1"/>
              <a:t>chứng</a:t>
            </a:r>
            <a:endParaRPr lang="en-US" sz="3000"/>
          </a:p>
          <a:p>
            <a:pPr>
              <a:lnSpc>
                <a:spcPct val="90000"/>
              </a:lnSpc>
            </a:pPr>
            <a:r>
              <a:rPr lang="en-US" sz="3000" err="1"/>
              <a:t>Viêm</a:t>
            </a:r>
            <a:r>
              <a:rPr lang="en-US" sz="3000"/>
              <a:t> </a:t>
            </a:r>
            <a:r>
              <a:rPr lang="en-US" sz="3000" err="1"/>
              <a:t>phúc</a:t>
            </a:r>
            <a:r>
              <a:rPr lang="en-US" sz="3000"/>
              <a:t> </a:t>
            </a:r>
            <a:r>
              <a:rPr lang="en-US" sz="3000" err="1"/>
              <a:t>mạc</a:t>
            </a:r>
            <a:r>
              <a:rPr lang="en-US" sz="3000"/>
              <a:t> RT/ VRT </a:t>
            </a:r>
            <a:r>
              <a:rPr lang="en-US" sz="3000" err="1"/>
              <a:t>thể</a:t>
            </a:r>
            <a:r>
              <a:rPr lang="en-US" sz="3000"/>
              <a:t> </a:t>
            </a:r>
            <a:r>
              <a:rPr lang="en-US" sz="3000" err="1"/>
              <a:t>nhiễm</a:t>
            </a:r>
            <a:r>
              <a:rPr lang="en-US" sz="3000"/>
              <a:t> </a:t>
            </a:r>
            <a:r>
              <a:rPr lang="en-US" sz="3000" err="1"/>
              <a:t>độc</a:t>
            </a:r>
            <a:r>
              <a:rPr lang="en-US" sz="3000"/>
              <a:t> :</a:t>
            </a:r>
            <a:endParaRPr lang="en-US" sz="3000"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3000">
                <a:cs typeface="Calibri"/>
              </a:rPr>
              <a:t>-  </a:t>
            </a:r>
            <a:r>
              <a:rPr lang="en-US" sz="3000" err="1"/>
              <a:t>Môi</a:t>
            </a:r>
            <a:r>
              <a:rPr lang="en-US" sz="3000"/>
              <a:t> </a:t>
            </a:r>
            <a:r>
              <a:rPr lang="en-US" sz="3000" err="1"/>
              <a:t>khô</a:t>
            </a:r>
            <a:r>
              <a:rPr lang="en-US" sz="3000"/>
              <a:t>, </a:t>
            </a:r>
            <a:r>
              <a:rPr lang="en-US" sz="3000" err="1"/>
              <a:t>lưỡi</a:t>
            </a:r>
            <a:r>
              <a:rPr lang="en-US" sz="3000"/>
              <a:t> </a:t>
            </a:r>
            <a:r>
              <a:rPr lang="en-US" sz="3000" err="1"/>
              <a:t>dơ</a:t>
            </a:r>
            <a:r>
              <a:rPr lang="en-US" sz="3000"/>
              <a:t>, </a:t>
            </a:r>
            <a:r>
              <a:rPr lang="en-US" sz="3000" err="1"/>
              <a:t>vẻ</a:t>
            </a:r>
            <a:r>
              <a:rPr lang="en-US" sz="3000"/>
              <a:t> </a:t>
            </a:r>
            <a:r>
              <a:rPr lang="en-US" sz="3000" err="1"/>
              <a:t>mặt</a:t>
            </a:r>
            <a:r>
              <a:rPr lang="en-US" sz="3000"/>
              <a:t> </a:t>
            </a:r>
            <a:r>
              <a:rPr lang="en-US" sz="3000" err="1"/>
              <a:t>nhiễm</a:t>
            </a:r>
            <a:r>
              <a:rPr lang="en-US" sz="3000"/>
              <a:t> </a:t>
            </a:r>
            <a:r>
              <a:rPr lang="vi-VN" sz="3000" err="1">
                <a:latin typeface="Calibri"/>
                <a:cs typeface="Arial"/>
              </a:rPr>
              <a:t>trùng</a:t>
            </a:r>
            <a:r>
              <a:rPr lang="vi-VN" sz="3000">
                <a:latin typeface="Calibri"/>
                <a:cs typeface="Arial"/>
              </a:rPr>
              <a:t>.</a:t>
            </a:r>
            <a:endParaRPr lang="en-US" sz="3000">
              <a:latin typeface="Calibri"/>
              <a:cs typeface="Arial"/>
            </a:endParaRPr>
          </a:p>
          <a:p>
            <a:pPr marL="0" indent="0">
              <a:buNone/>
            </a:pPr>
            <a:r>
              <a:rPr lang="en-US" sz="3000"/>
              <a:t>-  Thay </a:t>
            </a:r>
            <a:r>
              <a:rPr lang="en-US" sz="3000" err="1"/>
              <a:t>đổi</a:t>
            </a:r>
            <a:r>
              <a:rPr lang="en-US" sz="3000"/>
              <a:t> </a:t>
            </a:r>
            <a:r>
              <a:rPr lang="en-US" sz="3000" err="1"/>
              <a:t>sinh</a:t>
            </a:r>
            <a:r>
              <a:rPr lang="en-US" sz="3000"/>
              <a:t> </a:t>
            </a:r>
            <a:r>
              <a:rPr lang="en-US" sz="3000" err="1"/>
              <a:t>hiệu</a:t>
            </a:r>
            <a:r>
              <a:rPr lang="en-US" sz="3000"/>
              <a:t>: </a:t>
            </a:r>
            <a:r>
              <a:rPr lang="en-US" sz="3000" err="1"/>
              <a:t>thở</a:t>
            </a:r>
            <a:r>
              <a:rPr lang="en-US" sz="3000"/>
              <a:t> </a:t>
            </a:r>
            <a:r>
              <a:rPr lang="en-US" sz="3000" err="1"/>
              <a:t>nhanh</a:t>
            </a:r>
            <a:r>
              <a:rPr lang="en-US" sz="3000"/>
              <a:t>, </a:t>
            </a:r>
            <a:r>
              <a:rPr lang="en-US" sz="3000" err="1"/>
              <a:t>mạch</a:t>
            </a:r>
            <a:r>
              <a:rPr lang="en-US" sz="3000"/>
              <a:t> </a:t>
            </a:r>
            <a:r>
              <a:rPr lang="en-US" sz="3000" err="1"/>
              <a:t>nhanh</a:t>
            </a:r>
            <a:r>
              <a:rPr lang="en-US" sz="3000"/>
              <a:t> , </a:t>
            </a:r>
            <a:r>
              <a:rPr lang="en-US" sz="3000" err="1"/>
              <a:t>tụt</a:t>
            </a:r>
            <a:r>
              <a:rPr lang="en-US" sz="3000"/>
              <a:t> </a:t>
            </a:r>
            <a:r>
              <a:rPr lang="en-US" sz="3000" err="1"/>
              <a:t>huyết</a:t>
            </a:r>
            <a:r>
              <a:rPr lang="en-US" sz="3000"/>
              <a:t> </a:t>
            </a:r>
            <a:r>
              <a:rPr lang="vi-VN" sz="3000" err="1">
                <a:latin typeface="Calibri"/>
                <a:cs typeface="Arial"/>
              </a:rPr>
              <a:t>áp</a:t>
            </a:r>
            <a:r>
              <a:rPr lang="vi-VN" sz="3000">
                <a:latin typeface="Calibri"/>
                <a:cs typeface="Arial"/>
              </a:rPr>
              <a:t>, </a:t>
            </a:r>
            <a:r>
              <a:rPr lang="vi-VN" sz="3000" err="1">
                <a:latin typeface="Calibri"/>
                <a:cs typeface="Arial"/>
              </a:rPr>
              <a:t>sốt</a:t>
            </a:r>
            <a:r>
              <a:rPr lang="vi-VN" sz="3000">
                <a:latin typeface="Calibri"/>
                <a:cs typeface="Arial"/>
              </a:rPr>
              <a:t> cao.</a:t>
            </a:r>
            <a:endParaRPr lang="en-US" sz="3000"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8671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20190419_070936_755919_chi-so-xet-nghiem-mau.max-800x800-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099" y="38101"/>
            <a:ext cx="4152899" cy="681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7200" y="304800"/>
            <a:ext cx="8229600" cy="1143000"/>
          </a:xfrm>
        </p:spPr>
        <p:txBody>
          <a:bodyPr/>
          <a:lstStyle/>
          <a:p>
            <a:pPr algn="l"/>
            <a:r>
              <a:rPr lang="en-US"/>
              <a:t>CÔNG THỨC MÁU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4800" y="1447800"/>
            <a:ext cx="4800600" cy="5257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BC </a:t>
            </a:r>
            <a:r>
              <a:rPr lang="en-US" err="1"/>
              <a:t>tăng</a:t>
            </a:r>
            <a:r>
              <a:rPr lang="en-US"/>
              <a:t> </a:t>
            </a:r>
            <a:r>
              <a:rPr lang="en-US" err="1"/>
              <a:t>vừa</a:t>
            </a:r>
            <a:r>
              <a:rPr lang="en-US"/>
              <a:t>, Neu </a:t>
            </a:r>
            <a:r>
              <a:rPr lang="en-US" err="1"/>
              <a:t>ưu</a:t>
            </a:r>
            <a:r>
              <a:rPr lang="en-US"/>
              <a:t> </a:t>
            </a:r>
            <a:r>
              <a:rPr lang="en-US" err="1"/>
              <a:t>thế</a:t>
            </a:r>
            <a:r>
              <a:rPr lang="en-US"/>
              <a:t>.</a:t>
            </a:r>
          </a:p>
          <a:p>
            <a:r>
              <a:rPr lang="en-US"/>
              <a:t>BC &gt;18.000/mm</a:t>
            </a:r>
            <a:r>
              <a:rPr lang="en-US" baseline="30000"/>
              <a:t>3</a:t>
            </a:r>
            <a:r>
              <a:rPr lang="en-US"/>
              <a:t> : VRT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biến</a:t>
            </a:r>
            <a:r>
              <a:rPr lang="en-US"/>
              <a:t> </a:t>
            </a:r>
            <a:r>
              <a:rPr lang="en-US" err="1"/>
              <a:t>chứng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ngưỡng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BC </a:t>
            </a:r>
            <a:r>
              <a:rPr lang="en-US" err="1"/>
              <a:t>nào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ý </a:t>
            </a:r>
            <a:r>
              <a:rPr lang="en-US" err="1"/>
              <a:t>nghĩa</a:t>
            </a:r>
            <a:r>
              <a:rPr lang="en-US"/>
              <a:t> </a:t>
            </a:r>
            <a:r>
              <a:rPr lang="en-US" err="1"/>
              <a:t>xác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hay </a:t>
            </a:r>
            <a:r>
              <a:rPr lang="en-US" err="1"/>
              <a:t>loại</a:t>
            </a:r>
            <a:r>
              <a:rPr lang="en-US"/>
              <a:t> </a:t>
            </a:r>
            <a:r>
              <a:rPr lang="en-US" err="1"/>
              <a:t>trừ</a:t>
            </a:r>
            <a:endParaRPr lang="en-US"/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 </a:t>
            </a:r>
            <a:r>
              <a:rPr lang="en-US" err="1">
                <a:sym typeface="Wingdings" pitchFamily="2" charset="2"/>
              </a:rPr>
              <a:t>Rẻ</a:t>
            </a:r>
            <a:r>
              <a:rPr lang="en-US">
                <a:sym typeface="Wingdings" pitchFamily="2" charset="2"/>
              </a:rPr>
              <a:t>, </a:t>
            </a:r>
            <a:r>
              <a:rPr lang="en-US" err="1">
                <a:sym typeface="Wingdings" pitchFamily="2" charset="2"/>
              </a:rPr>
              <a:t>nhanh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chóng</a:t>
            </a:r>
            <a:r>
              <a:rPr lang="en-US">
                <a:sym typeface="Wingdings" pitchFamily="2" charset="2"/>
              </a:rPr>
              <a:t>, </a:t>
            </a:r>
            <a:r>
              <a:rPr lang="en-US" err="1">
                <a:sym typeface="Wingdings" pitchFamily="2" charset="2"/>
              </a:rPr>
              <a:t>nhưng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không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đặc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hiệu</a:t>
            </a:r>
            <a:r>
              <a:rPr lang="en-US">
                <a:sym typeface="Wingdings" pitchFamily="2" charset="2"/>
              </a:rPr>
              <a:t>.</a:t>
            </a:r>
            <a:endParaRPr lang="en-US"/>
          </a:p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CẬN LÂM SÀNG</a:t>
            </a:r>
          </a:p>
        </p:txBody>
      </p:sp>
    </p:spTree>
    <p:extLst>
      <p:ext uri="{BB962C8B-B14F-4D97-AF65-F5344CB8AC3E}">
        <p14:creationId xmlns:p14="http://schemas.microsoft.com/office/powerpoint/2010/main" val="105610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CRP</a:t>
            </a:r>
          </a:p>
        </p:txBody>
      </p:sp>
      <p:sp>
        <p:nvSpPr>
          <p:cNvPr id="7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n-US" sz="3200"/>
              <a:t>Tăng </a:t>
            </a:r>
            <a:r>
              <a:rPr lang="en-US" sz="3200" err="1"/>
              <a:t>sau</a:t>
            </a:r>
            <a:r>
              <a:rPr lang="en-US" sz="3200"/>
              <a:t> 6-12 </a:t>
            </a:r>
            <a:r>
              <a:rPr lang="en-US" sz="3200" err="1"/>
              <a:t>giờ</a:t>
            </a:r>
            <a:endParaRPr lang="en-US" sz="3200">
              <a:cs typeface="Calibri"/>
            </a:endParaRPr>
          </a:p>
          <a:p>
            <a:r>
              <a:rPr lang="en-US" sz="3200"/>
              <a:t>&gt;24h: </a:t>
            </a:r>
            <a:r>
              <a:rPr lang="en-US" sz="3200" err="1"/>
              <a:t>giá</a:t>
            </a:r>
            <a:r>
              <a:rPr lang="en-US" sz="3200"/>
              <a:t> </a:t>
            </a:r>
            <a:r>
              <a:rPr lang="en-US" sz="3200" err="1"/>
              <a:t>trị</a:t>
            </a:r>
            <a:r>
              <a:rPr lang="en-US" sz="3200"/>
              <a:t> </a:t>
            </a:r>
            <a:r>
              <a:rPr lang="en-US" sz="3200" err="1"/>
              <a:t>tiên</a:t>
            </a:r>
            <a:r>
              <a:rPr lang="en-US" sz="3200"/>
              <a:t> </a:t>
            </a:r>
            <a:r>
              <a:rPr lang="en-US" sz="3200" err="1"/>
              <a:t>đoán</a:t>
            </a:r>
            <a:r>
              <a:rPr lang="en-US" sz="3200"/>
              <a:t> </a:t>
            </a:r>
            <a:r>
              <a:rPr lang="en-US" sz="3200" err="1"/>
              <a:t>âm</a:t>
            </a:r>
            <a:r>
              <a:rPr lang="en-US" sz="3200"/>
              <a:t> </a:t>
            </a:r>
            <a:r>
              <a:rPr lang="en-US" sz="3200" err="1"/>
              <a:t>là</a:t>
            </a:r>
            <a:r>
              <a:rPr lang="en-US" sz="3200"/>
              <a:t> 100% </a:t>
            </a:r>
            <a:r>
              <a:rPr lang="en-US" sz="3200" err="1"/>
              <a:t>nếu</a:t>
            </a:r>
            <a:r>
              <a:rPr lang="en-US" sz="3200"/>
              <a:t> CRP </a:t>
            </a:r>
            <a:r>
              <a:rPr lang="en-US" sz="3200" err="1"/>
              <a:t>bình</a:t>
            </a:r>
            <a:r>
              <a:rPr lang="en-US" sz="3200"/>
              <a:t> </a:t>
            </a:r>
            <a:r>
              <a:rPr lang="en-US" sz="3200" err="1"/>
              <a:t>thường</a:t>
            </a:r>
            <a:r>
              <a:rPr lang="en-US" sz="3200"/>
              <a:t>.</a:t>
            </a:r>
            <a:endParaRPr lang="en-US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5028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763" y="5692"/>
            <a:ext cx="7886700" cy="1325563"/>
          </a:xfrm>
        </p:spPr>
        <p:txBody>
          <a:bodyPr/>
          <a:lstStyle/>
          <a:p>
            <a:r>
              <a:rPr lang="en-US"/>
              <a:t>SIÊU ÂM BỤNG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143000"/>
            <a:ext cx="8229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Hình </a:t>
            </a:r>
            <a:r>
              <a:rPr lang="en-US" err="1"/>
              <a:t>ảnh</a:t>
            </a:r>
            <a:r>
              <a:rPr lang="en-US"/>
              <a:t> RT </a:t>
            </a:r>
            <a:r>
              <a:rPr lang="en-US" err="1"/>
              <a:t>viêm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siêu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:</a:t>
            </a:r>
          </a:p>
          <a:p>
            <a:pPr marL="0" indent="0">
              <a:buNone/>
            </a:pPr>
            <a:r>
              <a:rPr lang="en-US"/>
              <a:t>- </a:t>
            </a:r>
            <a:r>
              <a:rPr lang="en-US" err="1"/>
              <a:t>Cấu</a:t>
            </a:r>
            <a:r>
              <a:rPr lang="en-US"/>
              <a:t> </a:t>
            </a:r>
            <a:r>
              <a:rPr lang="en-US" err="1"/>
              <a:t>trúc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ống</a:t>
            </a:r>
            <a:r>
              <a:rPr lang="en-US"/>
              <a:t>, d </a:t>
            </a:r>
            <a:r>
              <a:rPr lang="en-US">
                <a:ea typeface="+mn-lt"/>
                <a:cs typeface="+mn-lt"/>
              </a:rPr>
              <a:t>&gt;6mm</a:t>
            </a:r>
            <a:r>
              <a:rPr lang="en-US"/>
              <a:t>,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dày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pPr>
              <a:buFontTx/>
              <a:buChar char="-"/>
            </a:pP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xẹp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ép</a:t>
            </a:r>
            <a:r>
              <a:rPr lang="en-US"/>
              <a:t> </a:t>
            </a:r>
            <a:r>
              <a:rPr lang="en-US" err="1"/>
              <a:t>đầu</a:t>
            </a:r>
            <a:r>
              <a:rPr lang="en-US"/>
              <a:t> </a:t>
            </a:r>
            <a:r>
              <a:rPr lang="en-US" err="1"/>
              <a:t>dò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siêu</a:t>
            </a:r>
            <a:r>
              <a:rPr lang="en-US"/>
              <a:t> </a:t>
            </a:r>
            <a:r>
              <a:rPr lang="en-US" err="1"/>
              <a:t>âm</a:t>
            </a:r>
            <a:endParaRPr lang="en-US"/>
          </a:p>
          <a:p>
            <a:pPr>
              <a:buFontTx/>
              <a:buChar char="-"/>
            </a:pPr>
            <a:r>
              <a:rPr lang="en-US"/>
              <a:t>Hình </a:t>
            </a:r>
            <a:r>
              <a:rPr lang="en-US" err="1"/>
              <a:t>dạng</a:t>
            </a:r>
            <a:r>
              <a:rPr lang="en-US"/>
              <a:t> </a:t>
            </a:r>
            <a:r>
              <a:rPr lang="en-US" err="1"/>
              <a:t>ngón</a:t>
            </a:r>
            <a:r>
              <a:rPr lang="en-US"/>
              <a:t> </a:t>
            </a:r>
            <a:r>
              <a:rPr lang="en-US" err="1"/>
              <a:t>tay</a:t>
            </a:r>
            <a:r>
              <a:rPr lang="en-US"/>
              <a:t>/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bia</a:t>
            </a:r>
            <a:endParaRPr lang="en-US"/>
          </a:p>
          <a:p>
            <a:pPr>
              <a:buFontTx/>
              <a:buChar char="-"/>
            </a:pPr>
            <a:r>
              <a:rPr lang="en-US"/>
              <a:t>Thâm </a:t>
            </a:r>
            <a:r>
              <a:rPr lang="en-US" err="1"/>
              <a:t>nhiễm</a:t>
            </a:r>
            <a:r>
              <a:rPr lang="en-US"/>
              <a:t> </a:t>
            </a:r>
            <a:r>
              <a:rPr lang="en-US" err="1"/>
              <a:t>mỡ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cận</a:t>
            </a:r>
            <a:r>
              <a:rPr lang="en-US"/>
              <a:t>/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sỏi</a:t>
            </a:r>
            <a:r>
              <a:rPr lang="en-US"/>
              <a:t> </a:t>
            </a:r>
            <a:r>
              <a:rPr lang="en-US" err="1"/>
              <a:t>phân</a:t>
            </a:r>
            <a:endParaRPr lang="en-US"/>
          </a:p>
          <a:p>
            <a:r>
              <a:rPr lang="en-US" err="1"/>
              <a:t>Giúp</a:t>
            </a:r>
            <a:r>
              <a:rPr lang="en-US"/>
              <a:t> </a:t>
            </a:r>
            <a:r>
              <a:rPr lang="en-US" err="1"/>
              <a:t>chẩn</a:t>
            </a:r>
            <a:r>
              <a:rPr lang="en-US"/>
              <a:t> </a:t>
            </a:r>
            <a:r>
              <a:rPr lang="en-US" err="1"/>
              <a:t>đoán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biệt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nguyên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khác</a:t>
            </a:r>
            <a:r>
              <a:rPr lang="en-US"/>
              <a:t> </a:t>
            </a:r>
            <a:r>
              <a:rPr lang="en-US" err="1"/>
              <a:t>gây</a:t>
            </a:r>
            <a:r>
              <a:rPr lang="en-US"/>
              <a:t> </a:t>
            </a:r>
            <a:r>
              <a:rPr lang="en-US" err="1"/>
              <a:t>đau</a:t>
            </a:r>
            <a:r>
              <a:rPr lang="en-US"/>
              <a:t> </a:t>
            </a:r>
            <a:r>
              <a:rPr lang="en-US" err="1"/>
              <a:t>bụng</a:t>
            </a:r>
            <a:r>
              <a:rPr lang="en-US"/>
              <a:t>.</a:t>
            </a:r>
            <a:endParaRPr lang="en-US">
              <a:cs typeface="Calibri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48" y="3352800"/>
            <a:ext cx="5695952" cy="32548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064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700"/>
              <a:t>CẮT LỚP VI TÍNH BỤNG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8288"/>
                      <a:gd name="connsiteX1" fmla="*/ 434157 w 8140446"/>
                      <a:gd name="connsiteY1" fmla="*/ 0 h 18288"/>
                      <a:gd name="connsiteX2" fmla="*/ 1193932 w 8140446"/>
                      <a:gd name="connsiteY2" fmla="*/ 0 h 18288"/>
                      <a:gd name="connsiteX3" fmla="*/ 1628089 w 8140446"/>
                      <a:gd name="connsiteY3" fmla="*/ 0 h 18288"/>
                      <a:gd name="connsiteX4" fmla="*/ 2225055 w 8140446"/>
                      <a:gd name="connsiteY4" fmla="*/ 0 h 18288"/>
                      <a:gd name="connsiteX5" fmla="*/ 3066235 w 8140446"/>
                      <a:gd name="connsiteY5" fmla="*/ 0 h 18288"/>
                      <a:gd name="connsiteX6" fmla="*/ 3744605 w 8140446"/>
                      <a:gd name="connsiteY6" fmla="*/ 0 h 18288"/>
                      <a:gd name="connsiteX7" fmla="*/ 4504380 w 8140446"/>
                      <a:gd name="connsiteY7" fmla="*/ 0 h 18288"/>
                      <a:gd name="connsiteX8" fmla="*/ 5101346 w 8140446"/>
                      <a:gd name="connsiteY8" fmla="*/ 0 h 18288"/>
                      <a:gd name="connsiteX9" fmla="*/ 5779717 w 8140446"/>
                      <a:gd name="connsiteY9" fmla="*/ 0 h 18288"/>
                      <a:gd name="connsiteX10" fmla="*/ 6620896 w 8140446"/>
                      <a:gd name="connsiteY10" fmla="*/ 0 h 18288"/>
                      <a:gd name="connsiteX11" fmla="*/ 7136458 w 8140446"/>
                      <a:gd name="connsiteY11" fmla="*/ 0 h 18288"/>
                      <a:gd name="connsiteX12" fmla="*/ 8140446 w 8140446"/>
                      <a:gd name="connsiteY12" fmla="*/ 0 h 18288"/>
                      <a:gd name="connsiteX13" fmla="*/ 8140446 w 8140446"/>
                      <a:gd name="connsiteY13" fmla="*/ 18288 h 18288"/>
                      <a:gd name="connsiteX14" fmla="*/ 7543480 w 8140446"/>
                      <a:gd name="connsiteY14" fmla="*/ 18288 h 18288"/>
                      <a:gd name="connsiteX15" fmla="*/ 7109323 w 8140446"/>
                      <a:gd name="connsiteY15" fmla="*/ 18288 h 18288"/>
                      <a:gd name="connsiteX16" fmla="*/ 6430952 w 8140446"/>
                      <a:gd name="connsiteY16" fmla="*/ 18288 h 18288"/>
                      <a:gd name="connsiteX17" fmla="*/ 5915391 w 8140446"/>
                      <a:gd name="connsiteY17" fmla="*/ 18288 h 18288"/>
                      <a:gd name="connsiteX18" fmla="*/ 5237020 w 8140446"/>
                      <a:gd name="connsiteY18" fmla="*/ 18288 h 18288"/>
                      <a:gd name="connsiteX19" fmla="*/ 4558650 w 8140446"/>
                      <a:gd name="connsiteY19" fmla="*/ 18288 h 18288"/>
                      <a:gd name="connsiteX20" fmla="*/ 3880279 w 8140446"/>
                      <a:gd name="connsiteY20" fmla="*/ 18288 h 18288"/>
                      <a:gd name="connsiteX21" fmla="*/ 3201909 w 8140446"/>
                      <a:gd name="connsiteY21" fmla="*/ 18288 h 18288"/>
                      <a:gd name="connsiteX22" fmla="*/ 2604943 w 8140446"/>
                      <a:gd name="connsiteY22" fmla="*/ 18288 h 18288"/>
                      <a:gd name="connsiteX23" fmla="*/ 1845168 w 8140446"/>
                      <a:gd name="connsiteY23" fmla="*/ 18288 h 18288"/>
                      <a:gd name="connsiteX24" fmla="*/ 1166797 w 8140446"/>
                      <a:gd name="connsiteY24" fmla="*/ 18288 h 18288"/>
                      <a:gd name="connsiteX25" fmla="*/ 0 w 8140446"/>
                      <a:gd name="connsiteY25" fmla="*/ 18288 h 18288"/>
                      <a:gd name="connsiteX26" fmla="*/ 0 w 8140446"/>
                      <a:gd name="connsiteY2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8288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314" y="7702"/>
                          <a:pt x="8140234" y="13511"/>
                          <a:pt x="8140446" y="18288"/>
                        </a:cubicBezTo>
                        <a:cubicBezTo>
                          <a:pt x="7906329" y="-3043"/>
                          <a:pt x="7681180" y="27465"/>
                          <a:pt x="7543480" y="18288"/>
                        </a:cubicBezTo>
                        <a:cubicBezTo>
                          <a:pt x="7405780" y="9111"/>
                          <a:pt x="7216607" y="3660"/>
                          <a:pt x="7109323" y="18288"/>
                        </a:cubicBezTo>
                        <a:cubicBezTo>
                          <a:pt x="7002039" y="32916"/>
                          <a:pt x="6576231" y="42692"/>
                          <a:pt x="6430952" y="18288"/>
                        </a:cubicBezTo>
                        <a:cubicBezTo>
                          <a:pt x="6285673" y="-6116"/>
                          <a:pt x="6138840" y="34521"/>
                          <a:pt x="5915391" y="18288"/>
                        </a:cubicBezTo>
                        <a:cubicBezTo>
                          <a:pt x="5691942" y="2055"/>
                          <a:pt x="5459460" y="51666"/>
                          <a:pt x="5237020" y="18288"/>
                        </a:cubicBezTo>
                        <a:cubicBezTo>
                          <a:pt x="5014580" y="-15090"/>
                          <a:pt x="4747677" y="40449"/>
                          <a:pt x="4558650" y="18288"/>
                        </a:cubicBezTo>
                        <a:cubicBezTo>
                          <a:pt x="4369623" y="-3873"/>
                          <a:pt x="4146061" y="12568"/>
                          <a:pt x="3880279" y="18288"/>
                        </a:cubicBezTo>
                        <a:cubicBezTo>
                          <a:pt x="3614497" y="24008"/>
                          <a:pt x="3473808" y="-12908"/>
                          <a:pt x="3201909" y="18288"/>
                        </a:cubicBezTo>
                        <a:cubicBezTo>
                          <a:pt x="2930010" y="49484"/>
                          <a:pt x="2728175" y="-3430"/>
                          <a:pt x="2604943" y="18288"/>
                        </a:cubicBezTo>
                        <a:cubicBezTo>
                          <a:pt x="2481711" y="40006"/>
                          <a:pt x="2004334" y="26952"/>
                          <a:pt x="1845168" y="18288"/>
                        </a:cubicBezTo>
                        <a:cubicBezTo>
                          <a:pt x="1686003" y="9624"/>
                          <a:pt x="1375070" y="37580"/>
                          <a:pt x="1166797" y="18288"/>
                        </a:cubicBezTo>
                        <a:cubicBezTo>
                          <a:pt x="958524" y="-1004"/>
                          <a:pt x="342846" y="8880"/>
                          <a:pt x="0" y="18288"/>
                        </a:cubicBezTo>
                        <a:cubicBezTo>
                          <a:pt x="129" y="13298"/>
                          <a:pt x="-675" y="6857"/>
                          <a:pt x="0" y="0"/>
                        </a:cubicBezTo>
                        <a:close/>
                      </a:path>
                      <a:path w="8140446" h="18288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40458" y="8833"/>
                          <a:pt x="8140986" y="9830"/>
                          <a:pt x="8140446" y="18288"/>
                        </a:cubicBezTo>
                        <a:cubicBezTo>
                          <a:pt x="7959314" y="3345"/>
                          <a:pt x="7870113" y="10437"/>
                          <a:pt x="7706289" y="18288"/>
                        </a:cubicBezTo>
                        <a:cubicBezTo>
                          <a:pt x="7542465" y="26139"/>
                          <a:pt x="7157940" y="17482"/>
                          <a:pt x="6865109" y="18288"/>
                        </a:cubicBezTo>
                        <a:cubicBezTo>
                          <a:pt x="6572278" y="19094"/>
                          <a:pt x="6524256" y="38051"/>
                          <a:pt x="6349548" y="18288"/>
                        </a:cubicBezTo>
                        <a:cubicBezTo>
                          <a:pt x="6174840" y="-1475"/>
                          <a:pt x="5951624" y="174"/>
                          <a:pt x="5671177" y="18288"/>
                        </a:cubicBezTo>
                        <a:cubicBezTo>
                          <a:pt x="5390730" y="36402"/>
                          <a:pt x="5222992" y="60058"/>
                          <a:pt x="4829998" y="18288"/>
                        </a:cubicBezTo>
                        <a:cubicBezTo>
                          <a:pt x="4437004" y="-23482"/>
                          <a:pt x="4344181" y="39087"/>
                          <a:pt x="4151627" y="18288"/>
                        </a:cubicBezTo>
                        <a:cubicBezTo>
                          <a:pt x="3959073" y="-2511"/>
                          <a:pt x="3886970" y="32875"/>
                          <a:pt x="3717470" y="18288"/>
                        </a:cubicBezTo>
                        <a:cubicBezTo>
                          <a:pt x="3547970" y="3701"/>
                          <a:pt x="3451521" y="31872"/>
                          <a:pt x="3201909" y="18288"/>
                        </a:cubicBezTo>
                        <a:cubicBezTo>
                          <a:pt x="2952297" y="4704"/>
                          <a:pt x="2543413" y="6029"/>
                          <a:pt x="2360729" y="18288"/>
                        </a:cubicBezTo>
                        <a:cubicBezTo>
                          <a:pt x="2178045" y="30547"/>
                          <a:pt x="1906056" y="25847"/>
                          <a:pt x="1682359" y="18288"/>
                        </a:cubicBezTo>
                        <a:cubicBezTo>
                          <a:pt x="1458662" y="10730"/>
                          <a:pt x="1330405" y="8046"/>
                          <a:pt x="1166797" y="18288"/>
                        </a:cubicBezTo>
                        <a:cubicBezTo>
                          <a:pt x="1003189" y="28530"/>
                          <a:pt x="278098" y="19533"/>
                          <a:pt x="0" y="18288"/>
                        </a:cubicBezTo>
                        <a:cubicBezTo>
                          <a:pt x="74" y="14054"/>
                          <a:pt x="-46" y="69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Giá </a:t>
            </a:r>
            <a:r>
              <a:rPr lang="en-US" sz="2400" err="1"/>
              <a:t>trị</a:t>
            </a:r>
            <a:r>
              <a:rPr lang="en-US" sz="2400"/>
              <a:t> </a:t>
            </a:r>
            <a:r>
              <a:rPr lang="en-US" sz="2400" err="1"/>
              <a:t>cao</a:t>
            </a:r>
            <a:r>
              <a:rPr lang="en-US" sz="2400"/>
              <a:t> </a:t>
            </a:r>
            <a:r>
              <a:rPr lang="en-US" sz="2400" err="1"/>
              <a:t>hơn</a:t>
            </a:r>
            <a:r>
              <a:rPr lang="en-US" sz="2400"/>
              <a:t> </a:t>
            </a:r>
            <a:r>
              <a:rPr lang="en-US" sz="2400" err="1"/>
              <a:t>siêu</a:t>
            </a:r>
            <a:r>
              <a:rPr lang="en-US" sz="2400"/>
              <a:t> </a:t>
            </a:r>
            <a:r>
              <a:rPr lang="en-US" sz="2400" err="1"/>
              <a:t>âm</a:t>
            </a:r>
            <a:r>
              <a:rPr lang="en-US" sz="2400"/>
              <a:t> </a:t>
            </a:r>
            <a:r>
              <a:rPr lang="en-US" sz="2400" err="1"/>
              <a:t>trong</a:t>
            </a:r>
            <a:r>
              <a:rPr lang="en-US" sz="2400"/>
              <a:t> </a:t>
            </a:r>
            <a:r>
              <a:rPr lang="en-US" sz="2400" err="1"/>
              <a:t>chẩn</a:t>
            </a:r>
            <a:r>
              <a:rPr lang="en-US" sz="2400"/>
              <a:t> </a:t>
            </a:r>
            <a:r>
              <a:rPr lang="en-US" sz="2400" err="1"/>
              <a:t>đoán</a:t>
            </a:r>
            <a:r>
              <a:rPr lang="en-US" sz="2400"/>
              <a:t> </a:t>
            </a:r>
            <a:r>
              <a:rPr lang="en-US" sz="2400" err="1"/>
              <a:t>viêm</a:t>
            </a:r>
            <a:r>
              <a:rPr lang="en-US" sz="2400"/>
              <a:t> RT, </a:t>
            </a:r>
            <a:r>
              <a:rPr lang="en-US" sz="2400" err="1"/>
              <a:t>giảm</a:t>
            </a:r>
            <a:r>
              <a:rPr lang="en-US" sz="2400"/>
              <a:t> </a:t>
            </a:r>
            <a:r>
              <a:rPr lang="en-US" sz="2400" err="1"/>
              <a:t>tỷ</a:t>
            </a:r>
            <a:r>
              <a:rPr lang="en-US" sz="2400"/>
              <a:t> </a:t>
            </a:r>
            <a:r>
              <a:rPr lang="en-US" sz="2400" err="1"/>
              <a:t>lệ</a:t>
            </a:r>
            <a:r>
              <a:rPr lang="en-US" sz="2400"/>
              <a:t> </a:t>
            </a:r>
            <a:r>
              <a:rPr lang="en-US" sz="2400" err="1"/>
              <a:t>mổ</a:t>
            </a:r>
            <a:r>
              <a:rPr lang="en-US" sz="2400"/>
              <a:t> </a:t>
            </a:r>
            <a:r>
              <a:rPr lang="en-US" sz="2400" err="1"/>
              <a:t>trễ</a:t>
            </a:r>
            <a:r>
              <a:rPr lang="en-US" sz="2400"/>
              <a:t>, </a:t>
            </a:r>
            <a:r>
              <a:rPr lang="en-US" sz="2400" err="1"/>
              <a:t>giảm</a:t>
            </a:r>
            <a:r>
              <a:rPr lang="en-US" sz="2400"/>
              <a:t> </a:t>
            </a:r>
            <a:r>
              <a:rPr lang="en-US" sz="2400" err="1"/>
              <a:t>tỷ</a:t>
            </a:r>
            <a:r>
              <a:rPr lang="en-US" sz="2400"/>
              <a:t> </a:t>
            </a:r>
            <a:r>
              <a:rPr lang="en-US" sz="2400" err="1"/>
              <a:t>lệ</a:t>
            </a:r>
            <a:r>
              <a:rPr lang="en-US" sz="2400"/>
              <a:t> </a:t>
            </a:r>
            <a:r>
              <a:rPr lang="en-US" sz="2400" err="1"/>
              <a:t>mổ</a:t>
            </a:r>
            <a:r>
              <a:rPr lang="en-US" sz="2400"/>
              <a:t> </a:t>
            </a:r>
            <a:r>
              <a:rPr lang="en-US" sz="2400" err="1"/>
              <a:t>lầm</a:t>
            </a:r>
            <a:r>
              <a:rPr lang="en-US" sz="2400"/>
              <a:t>.</a:t>
            </a:r>
            <a:endParaRPr lang="en-US" sz="2400">
              <a:cs typeface="Calibri"/>
            </a:endParaRPr>
          </a:p>
          <a:p>
            <a:r>
              <a:rPr lang="en-US" sz="2400" err="1"/>
              <a:t>Dấu</a:t>
            </a:r>
            <a:r>
              <a:rPr lang="en-US" sz="2400"/>
              <a:t> </a:t>
            </a:r>
            <a:r>
              <a:rPr lang="en-US" sz="2400" err="1"/>
              <a:t>hiệu</a:t>
            </a:r>
            <a:r>
              <a:rPr lang="en-US" sz="2400"/>
              <a:t> </a:t>
            </a:r>
            <a:r>
              <a:rPr lang="en-US" sz="2400" err="1"/>
              <a:t>gợi</a:t>
            </a:r>
            <a:r>
              <a:rPr lang="en-US" sz="2400"/>
              <a:t> ý </a:t>
            </a:r>
            <a:r>
              <a:rPr lang="en-US" sz="2400" err="1"/>
              <a:t>viêm</a:t>
            </a:r>
            <a:r>
              <a:rPr lang="en-US" sz="2400"/>
              <a:t> RT:</a:t>
            </a:r>
            <a:endParaRPr lang="en-US" sz="2400">
              <a:cs typeface="Calibri"/>
            </a:endParaRPr>
          </a:p>
          <a:p>
            <a:pPr>
              <a:buFontTx/>
              <a:buChar char="-"/>
            </a:pPr>
            <a:r>
              <a:rPr lang="en-US" sz="2400"/>
              <a:t>RT  </a:t>
            </a:r>
            <a:r>
              <a:rPr lang="en-US" sz="2400" err="1"/>
              <a:t>căng</a:t>
            </a:r>
            <a:r>
              <a:rPr lang="en-US" sz="2400"/>
              <a:t> (</a:t>
            </a:r>
            <a:r>
              <a:rPr lang="en-US" sz="2400" err="1"/>
              <a:t>đường</a:t>
            </a:r>
            <a:r>
              <a:rPr lang="en-US" sz="2400"/>
              <a:t> </a:t>
            </a:r>
            <a:r>
              <a:rPr lang="en-US" sz="2400" err="1"/>
              <a:t>kính</a:t>
            </a:r>
            <a:r>
              <a:rPr lang="en-US" sz="2400"/>
              <a:t> &gt;6mm), </a:t>
            </a:r>
            <a:r>
              <a:rPr lang="en-US" sz="2400" err="1"/>
              <a:t>thành</a:t>
            </a:r>
            <a:r>
              <a:rPr lang="en-US" sz="2400"/>
              <a:t> </a:t>
            </a:r>
            <a:r>
              <a:rPr lang="en-US" sz="2400" err="1"/>
              <a:t>dày</a:t>
            </a:r>
            <a:r>
              <a:rPr lang="en-US" sz="2400"/>
              <a:t> (&gt;2mm), </a:t>
            </a:r>
            <a:r>
              <a:rPr lang="en-US" sz="2400" err="1"/>
              <a:t>tăng</a:t>
            </a:r>
            <a:r>
              <a:rPr lang="en-US" sz="2400"/>
              <a:t> </a:t>
            </a:r>
            <a:r>
              <a:rPr lang="en-US" sz="2400" err="1"/>
              <a:t>đậm</a:t>
            </a:r>
            <a:r>
              <a:rPr lang="en-US" sz="2400"/>
              <a:t> </a:t>
            </a:r>
            <a:r>
              <a:rPr lang="en-US" sz="2400" err="1"/>
              <a:t>độ</a:t>
            </a:r>
            <a:r>
              <a:rPr lang="en-US" sz="2400"/>
              <a:t> </a:t>
            </a:r>
            <a:r>
              <a:rPr lang="en-US" sz="2400" err="1"/>
              <a:t>mỡ</a:t>
            </a:r>
            <a:r>
              <a:rPr lang="en-US" sz="2400"/>
              <a:t> </a:t>
            </a:r>
            <a:r>
              <a:rPr lang="en-US" sz="2400" err="1"/>
              <a:t>quan</a:t>
            </a:r>
            <a:r>
              <a:rPr lang="vi-VN" sz="2400">
                <a:latin typeface="Arial"/>
                <a:cs typeface="Arial"/>
              </a:rPr>
              <a:t>h </a:t>
            </a:r>
            <a:r>
              <a:rPr lang="en-US" sz="2400"/>
              <a:t>RT</a:t>
            </a:r>
            <a:endParaRPr lang="en-US" sz="2400">
              <a:cs typeface="Calibri"/>
            </a:endParaRPr>
          </a:p>
          <a:p>
            <a:pPr>
              <a:buFontTx/>
              <a:buChar char="-"/>
            </a:pPr>
            <a:r>
              <a:rPr lang="en-US" sz="2400"/>
              <a:t>Khi VRT </a:t>
            </a:r>
            <a:r>
              <a:rPr lang="en-US" sz="2400" err="1"/>
              <a:t>vỡ</a:t>
            </a:r>
            <a:r>
              <a:rPr lang="en-US" sz="2400"/>
              <a:t>:  </a:t>
            </a:r>
            <a:r>
              <a:rPr lang="en-US" sz="2400" err="1"/>
              <a:t>gián</a:t>
            </a:r>
            <a:r>
              <a:rPr lang="en-US" sz="2400"/>
              <a:t> </a:t>
            </a:r>
            <a:r>
              <a:rPr lang="en-US" sz="2400" err="1"/>
              <a:t>đoạn</a:t>
            </a:r>
            <a:r>
              <a:rPr lang="en-US" sz="2400"/>
              <a:t> </a:t>
            </a:r>
            <a:r>
              <a:rPr lang="en-US" sz="2400" err="1"/>
              <a:t>thành</a:t>
            </a:r>
            <a:r>
              <a:rPr lang="en-US" sz="2400"/>
              <a:t> RT, </a:t>
            </a:r>
            <a:r>
              <a:rPr lang="en-US" sz="2400" err="1"/>
              <a:t>tụ</a:t>
            </a:r>
            <a:r>
              <a:rPr lang="en-US" sz="2400"/>
              <a:t> </a:t>
            </a:r>
            <a:r>
              <a:rPr lang="en-US" sz="2400" err="1"/>
              <a:t>dịch</a:t>
            </a:r>
            <a:r>
              <a:rPr lang="en-US" sz="2400"/>
              <a:t> </a:t>
            </a:r>
            <a:r>
              <a:rPr lang="en-US" sz="2400" err="1"/>
              <a:t>thành</a:t>
            </a:r>
            <a:r>
              <a:rPr lang="en-US" sz="2400"/>
              <a:t> ổ (</a:t>
            </a:r>
            <a:r>
              <a:rPr lang="en-US" sz="2400" err="1"/>
              <a:t>áp</a:t>
            </a:r>
            <a:r>
              <a:rPr lang="en-US" sz="2400"/>
              <a:t> </a:t>
            </a:r>
            <a:r>
              <a:rPr lang="en-US" sz="2400" err="1"/>
              <a:t>xe</a:t>
            </a:r>
            <a:r>
              <a:rPr lang="en-US" sz="2400"/>
              <a:t>) , </a:t>
            </a:r>
            <a:r>
              <a:rPr lang="en-US" sz="2400" err="1"/>
              <a:t>dịch</a:t>
            </a:r>
            <a:r>
              <a:rPr lang="en-US" sz="2400"/>
              <a:t> </a:t>
            </a:r>
            <a:r>
              <a:rPr lang="en-US" sz="2400" err="1"/>
              <a:t>tự</a:t>
            </a:r>
            <a:r>
              <a:rPr lang="en-US" sz="2400"/>
              <a:t> do </a:t>
            </a:r>
            <a:r>
              <a:rPr lang="en-US" sz="2400" err="1"/>
              <a:t>trong</a:t>
            </a:r>
            <a:r>
              <a:rPr lang="en-US" sz="2400"/>
              <a:t> ổ </a:t>
            </a:r>
            <a:r>
              <a:rPr lang="en-US" sz="2400" err="1"/>
              <a:t>bụng</a:t>
            </a:r>
            <a:r>
              <a:rPr lang="en-US" sz="2400"/>
              <a:t> (</a:t>
            </a:r>
            <a:r>
              <a:rPr lang="en-US" sz="2400" err="1"/>
              <a:t>viêm</a:t>
            </a:r>
            <a:r>
              <a:rPr lang="en-US" sz="2400"/>
              <a:t> </a:t>
            </a:r>
            <a:r>
              <a:rPr lang="en-US" sz="2400" err="1"/>
              <a:t>phúc</a:t>
            </a:r>
            <a:r>
              <a:rPr lang="en-US" sz="2400"/>
              <a:t> </a:t>
            </a:r>
            <a:r>
              <a:rPr lang="en-US" sz="2400" err="1"/>
              <a:t>mạc</a:t>
            </a:r>
            <a:r>
              <a:rPr lang="en-US" sz="2400"/>
              <a:t>), </a:t>
            </a:r>
            <a:r>
              <a:rPr lang="en-US" sz="2400" err="1"/>
              <a:t>sỏi</a:t>
            </a:r>
            <a:r>
              <a:rPr lang="en-US" sz="2400"/>
              <a:t> </a:t>
            </a:r>
            <a:r>
              <a:rPr lang="en-US" sz="2400" err="1"/>
              <a:t>phân</a:t>
            </a:r>
            <a:r>
              <a:rPr lang="en-US" sz="2400"/>
              <a:t> </a:t>
            </a:r>
            <a:r>
              <a:rPr lang="en-US" sz="2400" err="1"/>
              <a:t>rơi</a:t>
            </a:r>
            <a:r>
              <a:rPr lang="en-US" sz="2400"/>
              <a:t> </a:t>
            </a:r>
            <a:r>
              <a:rPr lang="en-US" sz="2400" err="1"/>
              <a:t>ra</a:t>
            </a:r>
            <a:r>
              <a:rPr lang="en-US" sz="2400"/>
              <a:t> </a:t>
            </a:r>
            <a:r>
              <a:rPr lang="en-US" sz="2400" err="1"/>
              <a:t>ngoài</a:t>
            </a:r>
            <a:r>
              <a:rPr lang="en-US" sz="2400"/>
              <a:t> RT.</a:t>
            </a:r>
            <a:endParaRPr lang="en-US" sz="2400">
              <a:cs typeface="Calibri"/>
            </a:endParaRPr>
          </a:p>
          <a:p>
            <a:r>
              <a:rPr lang="en-US" sz="2400"/>
              <a:t>CLVT </a:t>
            </a:r>
            <a:r>
              <a:rPr lang="en-US" sz="2400" err="1"/>
              <a:t>bụng</a:t>
            </a:r>
            <a:r>
              <a:rPr lang="en-US" sz="2400"/>
              <a:t> </a:t>
            </a:r>
            <a:r>
              <a:rPr lang="en-US" sz="2400" err="1"/>
              <a:t>khi</a:t>
            </a:r>
            <a:r>
              <a:rPr lang="en-US" sz="2400"/>
              <a:t> </a:t>
            </a:r>
            <a:r>
              <a:rPr lang="en-US" sz="2400" err="1"/>
              <a:t>nghi</a:t>
            </a:r>
            <a:r>
              <a:rPr lang="en-US" sz="2400"/>
              <a:t> </a:t>
            </a:r>
            <a:r>
              <a:rPr lang="en-US" sz="2400" err="1"/>
              <a:t>ngờ</a:t>
            </a:r>
            <a:r>
              <a:rPr lang="en-US" sz="2400"/>
              <a:t> </a:t>
            </a:r>
            <a:r>
              <a:rPr lang="en-US" sz="2400" err="1"/>
              <a:t>viêm</a:t>
            </a:r>
            <a:r>
              <a:rPr lang="en-US" sz="2400"/>
              <a:t> RT </a:t>
            </a:r>
            <a:r>
              <a:rPr lang="en-US" sz="2400" err="1"/>
              <a:t>mà</a:t>
            </a:r>
            <a:r>
              <a:rPr lang="en-US" sz="2400"/>
              <a:t> </a:t>
            </a:r>
            <a:r>
              <a:rPr lang="en-US" sz="2400" err="1"/>
              <a:t>lâm</a:t>
            </a:r>
            <a:r>
              <a:rPr lang="en-US" sz="2400"/>
              <a:t> </a:t>
            </a:r>
            <a:r>
              <a:rPr lang="en-US" sz="2400" err="1"/>
              <a:t>sàng</a:t>
            </a:r>
            <a:r>
              <a:rPr lang="en-US" sz="2400"/>
              <a:t> </a:t>
            </a:r>
            <a:r>
              <a:rPr lang="en-US" sz="2400" err="1"/>
              <a:t>và</a:t>
            </a:r>
            <a:r>
              <a:rPr lang="en-US" sz="2400"/>
              <a:t> </a:t>
            </a:r>
            <a:r>
              <a:rPr lang="en-US" sz="2400" err="1"/>
              <a:t>siêu</a:t>
            </a:r>
            <a:r>
              <a:rPr lang="en-US" sz="2400"/>
              <a:t> </a:t>
            </a:r>
            <a:r>
              <a:rPr lang="en-US" sz="2400" err="1"/>
              <a:t>âm</a:t>
            </a:r>
            <a:r>
              <a:rPr lang="en-US" sz="2400"/>
              <a:t> </a:t>
            </a:r>
            <a:r>
              <a:rPr lang="en-US" sz="2400" err="1"/>
              <a:t>bụng</a:t>
            </a:r>
            <a:r>
              <a:rPr lang="en-US" sz="2400"/>
              <a:t> </a:t>
            </a:r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giúp</a:t>
            </a:r>
            <a:r>
              <a:rPr lang="en-US" sz="2400"/>
              <a:t> </a:t>
            </a:r>
            <a:r>
              <a:rPr lang="en-US" sz="2400" err="1"/>
              <a:t>chẩn</a:t>
            </a:r>
            <a:r>
              <a:rPr lang="en-US" sz="2400"/>
              <a:t> </a:t>
            </a:r>
            <a:r>
              <a:rPr lang="en-US" sz="2400" err="1"/>
              <a:t>đoán</a:t>
            </a:r>
            <a:r>
              <a:rPr lang="en-US" sz="2400"/>
              <a:t> </a:t>
            </a:r>
            <a:r>
              <a:rPr lang="en-US" sz="2400" err="1"/>
              <a:t>được</a:t>
            </a:r>
            <a:r>
              <a:rPr lang="en-US" sz="2400"/>
              <a:t>, </a:t>
            </a:r>
            <a:r>
              <a:rPr lang="en-US" sz="2400" err="1"/>
              <a:t>phân</a:t>
            </a:r>
            <a:r>
              <a:rPr lang="en-US" sz="2400"/>
              <a:t> </a:t>
            </a:r>
            <a:r>
              <a:rPr lang="en-US" sz="2400" err="1"/>
              <a:t>biệt</a:t>
            </a:r>
            <a:r>
              <a:rPr lang="en-US" sz="2400"/>
              <a:t> </a:t>
            </a:r>
            <a:r>
              <a:rPr lang="en-US" sz="2400" err="1"/>
              <a:t>nguyên</a:t>
            </a:r>
            <a:r>
              <a:rPr lang="en-US" sz="2400"/>
              <a:t> </a:t>
            </a:r>
            <a:r>
              <a:rPr lang="en-US" sz="2400" err="1"/>
              <a:t>nhân</a:t>
            </a:r>
            <a:r>
              <a:rPr lang="en-US" sz="2400"/>
              <a:t> </a:t>
            </a:r>
            <a:r>
              <a:rPr lang="en-US" sz="2400" err="1"/>
              <a:t>khác</a:t>
            </a:r>
            <a:r>
              <a:rPr lang="en-US" sz="2400"/>
              <a:t> </a:t>
            </a:r>
            <a:r>
              <a:rPr lang="en-US" sz="2400" err="1"/>
              <a:t>của</a:t>
            </a:r>
            <a:r>
              <a:rPr lang="en-US" sz="2400"/>
              <a:t> </a:t>
            </a:r>
            <a:r>
              <a:rPr lang="en-US" sz="2400" err="1"/>
              <a:t>bụng</a:t>
            </a:r>
            <a:r>
              <a:rPr lang="en-US" sz="2400"/>
              <a:t> </a:t>
            </a:r>
            <a:r>
              <a:rPr lang="en-US" sz="2400" err="1"/>
              <a:t>ngoại</a:t>
            </a:r>
            <a:r>
              <a:rPr lang="en-US" sz="2400"/>
              <a:t> khoa</a:t>
            </a:r>
            <a:endParaRPr lang="en-US" sz="2400">
              <a:cs typeface="Calibri"/>
            </a:endParaRPr>
          </a:p>
          <a:p>
            <a:pPr>
              <a:buFontTx/>
              <a:buChar char="-"/>
            </a:pP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1966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t="8854" r="22109" b="7552"/>
          <a:stretch/>
        </p:blipFill>
        <p:spPr bwMode="auto">
          <a:xfrm>
            <a:off x="343670" y="140898"/>
            <a:ext cx="8399148" cy="651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9767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5692"/>
            <a:ext cx="7886700" cy="1325563"/>
          </a:xfrm>
        </p:spPr>
        <p:txBody>
          <a:bodyPr/>
          <a:lstStyle/>
          <a:p>
            <a:r>
              <a:rPr lang="en-US"/>
              <a:t>CHẨN ĐOÁN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976811"/>
            <a:ext cx="8229600" cy="762000"/>
          </a:xfrm>
        </p:spPr>
        <p:txBody>
          <a:bodyPr>
            <a:normAutofit/>
          </a:bodyPr>
          <a:lstStyle/>
          <a:p>
            <a:r>
              <a:rPr lang="en-US" sz="3000"/>
              <a:t> </a:t>
            </a:r>
            <a:r>
              <a:rPr lang="en-US" sz="3000" err="1"/>
              <a:t>Bảng</a:t>
            </a:r>
            <a:r>
              <a:rPr lang="en-US" sz="3000"/>
              <a:t> </a:t>
            </a:r>
            <a:r>
              <a:rPr lang="en-US" sz="3000" err="1"/>
              <a:t>điểm</a:t>
            </a:r>
            <a:r>
              <a:rPr lang="en-US" sz="3000"/>
              <a:t> AIR: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174231"/>
              </p:ext>
            </p:extLst>
          </p:nvPr>
        </p:nvGraphicFramePr>
        <p:xfrm>
          <a:off x="485955" y="1956758"/>
          <a:ext cx="5715000" cy="4119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i="1" err="1"/>
                        <a:t>Đặc</a:t>
                      </a:r>
                      <a:r>
                        <a:rPr lang="en-US" sz="2400" i="1" baseline="0"/>
                        <a:t> </a:t>
                      </a:r>
                      <a:r>
                        <a:rPr lang="en-US" sz="2400" i="1" baseline="0" err="1"/>
                        <a:t>tính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err="1"/>
                        <a:t>Điểm</a:t>
                      </a:r>
                      <a:endParaRPr lang="en-US" sz="24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err="1"/>
                        <a:t>Đau</a:t>
                      </a:r>
                      <a:r>
                        <a:rPr lang="en-US" sz="2400" baseline="0"/>
                        <a:t> di </a:t>
                      </a:r>
                      <a:r>
                        <a:rPr lang="en-US" sz="2400" baseline="0" err="1"/>
                        <a:t>chuyển</a:t>
                      </a:r>
                      <a:r>
                        <a:rPr lang="en-US" sz="2400" baseline="0"/>
                        <a:t> (</a:t>
                      </a:r>
                      <a:r>
                        <a:rPr lang="en-US" sz="2400" baseline="0" err="1"/>
                        <a:t>đến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bụng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dưới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phải</a:t>
                      </a:r>
                      <a:r>
                        <a:rPr lang="en-US" sz="2400" baseline="0"/>
                        <a:t>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err="1"/>
                        <a:t>Chán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ăn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r>
                        <a:rPr lang="en-US" sz="2400" err="1"/>
                        <a:t>Buồn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nôn</a:t>
                      </a:r>
                      <a:r>
                        <a:rPr lang="en-US" sz="2400" baseline="0"/>
                        <a:t>/ </a:t>
                      </a:r>
                      <a:r>
                        <a:rPr lang="en-US" sz="2400" baseline="0" err="1"/>
                        <a:t>Nôn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err="1"/>
                        <a:t>Ấn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đau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bụng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dưới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phải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err="1"/>
                        <a:t>Có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phản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ứng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dội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err="1"/>
                        <a:t>Sốt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err="1"/>
                        <a:t>Bạch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cầu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tăng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err="1"/>
                        <a:t>Công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thức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bạch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cầu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chuyển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trái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1295400"/>
            <a:ext cx="5834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000" err="1"/>
              <a:t>Bảng</a:t>
            </a:r>
            <a:r>
              <a:rPr lang="en-US" sz="3000"/>
              <a:t> </a:t>
            </a:r>
            <a:r>
              <a:rPr lang="en-US" sz="3000" err="1"/>
              <a:t>điểm</a:t>
            </a:r>
            <a:r>
              <a:rPr lang="en-US" sz="3000"/>
              <a:t> Alvarado/ MANTRELS: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24600" y="2057400"/>
            <a:ext cx="2819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9-10đ: </a:t>
            </a:r>
            <a:r>
              <a:rPr lang="en-US" sz="2400" err="1"/>
              <a:t>nhiều</a:t>
            </a:r>
            <a:r>
              <a:rPr lang="en-US" sz="2400"/>
              <a:t> </a:t>
            </a:r>
            <a:r>
              <a:rPr lang="en-US" sz="2400" err="1"/>
              <a:t>khả</a:t>
            </a:r>
            <a:r>
              <a:rPr lang="en-US" sz="2400"/>
              <a:t> </a:t>
            </a:r>
            <a:r>
              <a:rPr lang="en-US" sz="2400" err="1"/>
              <a:t>năng</a:t>
            </a:r>
            <a:r>
              <a:rPr lang="en-US" sz="2400"/>
              <a:t> </a:t>
            </a:r>
          </a:p>
          <a:p>
            <a:r>
              <a:rPr lang="en-US" sz="2400"/>
              <a:t>7-8đ: </a:t>
            </a: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thể</a:t>
            </a:r>
            <a:r>
              <a:rPr lang="en-US" sz="2400"/>
              <a:t> </a:t>
            </a:r>
            <a:r>
              <a:rPr lang="en-US" sz="2400" err="1"/>
              <a:t>bị</a:t>
            </a:r>
            <a:r>
              <a:rPr lang="en-US" sz="2400"/>
              <a:t> </a:t>
            </a:r>
          </a:p>
          <a:p>
            <a:r>
              <a:rPr lang="en-US" sz="2400"/>
              <a:t>5-6đ: </a:t>
            </a:r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chắc</a:t>
            </a:r>
            <a:r>
              <a:rPr lang="en-US" sz="2400"/>
              <a:t> </a:t>
            </a:r>
            <a:r>
              <a:rPr lang="en-US" sz="2400" err="1"/>
              <a:t>bị</a:t>
            </a:r>
            <a:r>
              <a:rPr lang="en-US" sz="2400"/>
              <a:t> </a:t>
            </a:r>
          </a:p>
          <a:p>
            <a:r>
              <a:rPr lang="en-US" sz="2400"/>
              <a:t>&lt;5đ: </a:t>
            </a:r>
            <a:r>
              <a:rPr lang="en-US" sz="2400" err="1"/>
              <a:t>dường</a:t>
            </a:r>
            <a:r>
              <a:rPr lang="en-US" sz="2400"/>
              <a:t> </a:t>
            </a:r>
            <a:r>
              <a:rPr lang="en-US" sz="2400" err="1"/>
              <a:t>như</a:t>
            </a:r>
            <a:r>
              <a:rPr lang="en-US" sz="2400"/>
              <a:t> </a:t>
            </a:r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phải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0042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6122" y="63201"/>
            <a:ext cx="7886700" cy="1325563"/>
          </a:xfrm>
        </p:spPr>
        <p:txBody>
          <a:bodyPr/>
          <a:lstStyle/>
          <a:p>
            <a:r>
              <a:rPr lang="en-US"/>
              <a:t>CHẨN ĐOÁN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762000"/>
          </a:xfrm>
        </p:spPr>
        <p:txBody>
          <a:bodyPr/>
          <a:lstStyle/>
          <a:p>
            <a:r>
              <a:rPr lang="en-US" err="1"/>
              <a:t>Bảng</a:t>
            </a:r>
            <a:r>
              <a:rPr lang="en-US"/>
              <a:t> </a:t>
            </a:r>
            <a:r>
              <a:rPr lang="en-US" err="1"/>
              <a:t>điểm</a:t>
            </a:r>
            <a:r>
              <a:rPr lang="en-US"/>
              <a:t> AIR: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551800"/>
              </p:ext>
            </p:extLst>
          </p:nvPr>
        </p:nvGraphicFramePr>
        <p:xfrm>
          <a:off x="304800" y="2057400"/>
          <a:ext cx="6477000" cy="441960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1684">
                <a:tc>
                  <a:txBody>
                    <a:bodyPr/>
                    <a:lstStyle/>
                    <a:p>
                      <a:r>
                        <a:rPr lang="en-US" sz="2400" i="1" err="1"/>
                        <a:t>Đặc</a:t>
                      </a:r>
                      <a:r>
                        <a:rPr lang="en-US" sz="2400" i="1" baseline="0"/>
                        <a:t> </a:t>
                      </a:r>
                      <a:r>
                        <a:rPr lang="en-US" sz="2400" i="1" baseline="0" err="1"/>
                        <a:t>tính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err="1"/>
                        <a:t>Điểm</a:t>
                      </a:r>
                      <a:endParaRPr lang="en-US" sz="24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684">
                <a:tc>
                  <a:txBody>
                    <a:bodyPr/>
                    <a:lstStyle/>
                    <a:p>
                      <a:r>
                        <a:rPr lang="en-US" sz="2400" err="1"/>
                        <a:t>Nôn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684">
                <a:tc>
                  <a:txBody>
                    <a:bodyPr/>
                    <a:lstStyle/>
                    <a:p>
                      <a:r>
                        <a:rPr lang="en-US" sz="2400" err="1"/>
                        <a:t>Đau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hố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chậu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phải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814">
                <a:tc>
                  <a:txBody>
                    <a:bodyPr/>
                    <a:lstStyle/>
                    <a:p>
                      <a:r>
                        <a:rPr lang="en-US" sz="2400" err="1"/>
                        <a:t>Phản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ứng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dội</a:t>
                      </a:r>
                      <a:r>
                        <a:rPr lang="en-US" sz="2400" baseline="0"/>
                        <a:t>/ </a:t>
                      </a:r>
                      <a:r>
                        <a:rPr lang="en-US" sz="2400" baseline="0" err="1"/>
                        <a:t>đề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kháng</a:t>
                      </a:r>
                      <a:r>
                        <a:rPr lang="en-US" sz="2400" baseline="0"/>
                        <a:t>: </a:t>
                      </a:r>
                      <a:r>
                        <a:rPr lang="en-US" sz="2400" baseline="0" err="1"/>
                        <a:t>nhẹ</a:t>
                      </a:r>
                      <a:r>
                        <a:rPr lang="en-US" sz="2400" baseline="0"/>
                        <a:t>, </a:t>
                      </a:r>
                      <a:r>
                        <a:rPr lang="en-US" sz="2400" baseline="0" err="1"/>
                        <a:t>vừa</a:t>
                      </a:r>
                      <a:r>
                        <a:rPr lang="en-US" sz="2400" baseline="0"/>
                        <a:t>, </a:t>
                      </a:r>
                      <a:r>
                        <a:rPr lang="en-US" sz="2400" baseline="0" err="1"/>
                        <a:t>nhiều</a:t>
                      </a:r>
                      <a:endParaRPr lang="en-US" sz="24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1,2,3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684">
                <a:tc>
                  <a:txBody>
                    <a:bodyPr/>
                    <a:lstStyle/>
                    <a:p>
                      <a:r>
                        <a:rPr lang="en-US" sz="2400" err="1"/>
                        <a:t>Sốt</a:t>
                      </a:r>
                      <a:r>
                        <a:rPr lang="en-US" sz="2400" baseline="0"/>
                        <a:t> &gt;=38,5</a:t>
                      </a:r>
                      <a:r>
                        <a:rPr lang="en-US" sz="2400" baseline="30000"/>
                        <a:t>o</a:t>
                      </a:r>
                      <a:r>
                        <a:rPr lang="en-US" sz="2400" baseline="0"/>
                        <a:t>C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684">
                <a:tc>
                  <a:txBody>
                    <a:bodyPr/>
                    <a:lstStyle/>
                    <a:p>
                      <a:r>
                        <a:rPr lang="en-US" sz="2400" err="1"/>
                        <a:t>Bạch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cầu</a:t>
                      </a:r>
                      <a:r>
                        <a:rPr lang="en-US" sz="2400" baseline="0"/>
                        <a:t> (x10</a:t>
                      </a:r>
                      <a:r>
                        <a:rPr lang="en-US" sz="2400" baseline="30000"/>
                        <a:t>9</a:t>
                      </a:r>
                      <a:r>
                        <a:rPr lang="en-US" sz="2400" baseline="0"/>
                        <a:t>/l): 10-14.9, &gt;=15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684">
                <a:tc>
                  <a:txBody>
                    <a:bodyPr/>
                    <a:lstStyle/>
                    <a:p>
                      <a:r>
                        <a:rPr lang="en-US" sz="2400" err="1"/>
                        <a:t>Tỷ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lệ</a:t>
                      </a:r>
                      <a:r>
                        <a:rPr lang="en-US" sz="2400" baseline="0"/>
                        <a:t> BC </a:t>
                      </a:r>
                      <a:r>
                        <a:rPr lang="en-US" sz="2400" baseline="0" err="1"/>
                        <a:t>đa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nhân</a:t>
                      </a:r>
                      <a:r>
                        <a:rPr lang="en-US" sz="2400" baseline="0"/>
                        <a:t>: 70-85%, &gt;=85%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1684">
                <a:tc>
                  <a:txBody>
                    <a:bodyPr/>
                    <a:lstStyle/>
                    <a:p>
                      <a:r>
                        <a:rPr lang="en-US" sz="2400"/>
                        <a:t>CRP: 10-49mg/l, &gt;=50mg/l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54982" y="2057400"/>
            <a:ext cx="220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0-4: </a:t>
            </a:r>
            <a:r>
              <a:rPr lang="en-US" sz="2400" err="1"/>
              <a:t>nguy</a:t>
            </a:r>
            <a:r>
              <a:rPr lang="en-US" sz="2400"/>
              <a:t> </a:t>
            </a:r>
            <a:r>
              <a:rPr lang="en-US" sz="2400" err="1"/>
              <a:t>cơ</a:t>
            </a:r>
            <a:r>
              <a:rPr lang="en-US" sz="2400"/>
              <a:t> </a:t>
            </a:r>
            <a:r>
              <a:rPr lang="en-US" sz="2400" err="1"/>
              <a:t>thấp</a:t>
            </a:r>
            <a:endParaRPr lang="en-US" sz="2400"/>
          </a:p>
          <a:p>
            <a:r>
              <a:rPr lang="en-US" sz="2400"/>
              <a:t>5-8: </a:t>
            </a:r>
            <a:r>
              <a:rPr lang="en-US" sz="2400" err="1"/>
              <a:t>nguy</a:t>
            </a:r>
            <a:r>
              <a:rPr lang="en-US" sz="2400"/>
              <a:t> </a:t>
            </a:r>
            <a:r>
              <a:rPr lang="en-US" sz="2400" err="1"/>
              <a:t>cơ</a:t>
            </a:r>
            <a:r>
              <a:rPr lang="en-US" sz="2400"/>
              <a:t> </a:t>
            </a:r>
            <a:r>
              <a:rPr lang="en-US" sz="2400" err="1"/>
              <a:t>trung</a:t>
            </a:r>
            <a:r>
              <a:rPr lang="en-US" sz="2400"/>
              <a:t> </a:t>
            </a:r>
            <a:r>
              <a:rPr lang="en-US" sz="2400" err="1"/>
              <a:t>bình</a:t>
            </a:r>
            <a:endParaRPr lang="en-US" sz="2400"/>
          </a:p>
          <a:p>
            <a:r>
              <a:rPr lang="en-US" sz="2400"/>
              <a:t>9-12: </a:t>
            </a:r>
            <a:r>
              <a:rPr lang="en-US" sz="2400" err="1"/>
              <a:t>khả</a:t>
            </a:r>
            <a:r>
              <a:rPr lang="en-US" sz="2400"/>
              <a:t> </a:t>
            </a:r>
            <a:r>
              <a:rPr lang="en-US" sz="2400" err="1"/>
              <a:t>năng</a:t>
            </a:r>
            <a:r>
              <a:rPr lang="en-US" sz="2400"/>
              <a:t> VRT </a:t>
            </a:r>
            <a:r>
              <a:rPr lang="en-US" sz="2400" err="1"/>
              <a:t>rất</a:t>
            </a:r>
            <a:r>
              <a:rPr lang="en-US" sz="2400"/>
              <a:t> </a:t>
            </a:r>
            <a:r>
              <a:rPr lang="en-US" sz="2400" err="1"/>
              <a:t>cao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4204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SOI Ổ BỤNG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08" y="1485181"/>
            <a:ext cx="3124200" cy="4525963"/>
          </a:xfrm>
        </p:spPr>
        <p:txBody>
          <a:bodyPr>
            <a:normAutofit/>
          </a:bodyPr>
          <a:lstStyle/>
          <a:p>
            <a:r>
              <a:rPr lang="en-US" err="1"/>
              <a:t>Chưa</a:t>
            </a:r>
            <a:r>
              <a:rPr lang="en-US"/>
              <a:t> </a:t>
            </a:r>
            <a:r>
              <a:rPr lang="en-US" err="1"/>
              <a:t>xác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hay </a:t>
            </a:r>
            <a:r>
              <a:rPr lang="en-US" err="1"/>
              <a:t>loại</a:t>
            </a:r>
            <a:r>
              <a:rPr lang="en-US"/>
              <a:t> </a:t>
            </a:r>
            <a:r>
              <a:rPr lang="en-US" err="1"/>
              <a:t>trừ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VRT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nghi</a:t>
            </a:r>
            <a:r>
              <a:rPr lang="en-US"/>
              <a:t> </a:t>
            </a:r>
            <a:r>
              <a:rPr lang="en-US" err="1"/>
              <a:t>ngờ</a:t>
            </a:r>
            <a:r>
              <a:rPr lang="en-US"/>
              <a:t> </a:t>
            </a:r>
            <a:r>
              <a:rPr lang="en-US" err="1"/>
              <a:t>bụng</a:t>
            </a:r>
            <a:r>
              <a:rPr lang="en-US"/>
              <a:t> </a:t>
            </a:r>
            <a:r>
              <a:rPr lang="en-US" err="1"/>
              <a:t>ngoại</a:t>
            </a:r>
            <a:r>
              <a:rPr lang="en-US"/>
              <a:t> </a:t>
            </a:r>
            <a:r>
              <a:rPr lang="en-US" err="1"/>
              <a:t>khoa</a:t>
            </a:r>
            <a:r>
              <a:rPr lang="en-US"/>
              <a:t> </a:t>
            </a:r>
            <a:r>
              <a:rPr lang="en-US" err="1"/>
              <a:t>khác</a:t>
            </a:r>
            <a:r>
              <a:rPr lang="en-US"/>
              <a:t> .</a:t>
            </a:r>
          </a:p>
          <a:p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xem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cùng</a:t>
            </a:r>
            <a:r>
              <a:rPr lang="en-US"/>
              <a:t>, </a:t>
            </a:r>
            <a:r>
              <a:rPr lang="en-US" err="1"/>
              <a:t>giúp</a:t>
            </a:r>
            <a:r>
              <a:rPr lang="en-US"/>
              <a:t> </a:t>
            </a:r>
            <a:r>
              <a:rPr lang="en-US" err="1"/>
              <a:t>khảo</a:t>
            </a:r>
            <a:r>
              <a:rPr lang="en-US"/>
              <a:t> </a:t>
            </a:r>
            <a:r>
              <a:rPr lang="en-US" err="1"/>
              <a:t>sát</a:t>
            </a:r>
            <a:r>
              <a:rPr lang="en-US"/>
              <a:t> </a:t>
            </a:r>
            <a:r>
              <a:rPr lang="en-US" err="1"/>
              <a:t>trực</a:t>
            </a:r>
            <a:r>
              <a:rPr lang="en-US"/>
              <a:t> </a:t>
            </a:r>
            <a:r>
              <a:rPr lang="en-US" err="1"/>
              <a:t>tiếp</a:t>
            </a:r>
            <a:r>
              <a:rPr lang="en-US"/>
              <a:t> RT </a:t>
            </a:r>
            <a:r>
              <a:rPr lang="en-US">
                <a:sym typeface="Wingdings" pitchFamily="2" charset="2"/>
              </a:rPr>
              <a:t> </a:t>
            </a:r>
            <a:r>
              <a:rPr lang="en-US" err="1">
                <a:sym typeface="Wingdings" pitchFamily="2" charset="2"/>
              </a:rPr>
              <a:t>chẩn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đoán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và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điều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trị</a:t>
            </a:r>
            <a:r>
              <a:rPr lang="en-US">
                <a:sym typeface="Wingdings" pitchFamily="2" charset="2"/>
              </a:rPr>
              <a:t>.</a:t>
            </a:r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9782" r="7392" b="9635"/>
          <a:stretch/>
        </p:blipFill>
        <p:spPr bwMode="auto">
          <a:xfrm>
            <a:off x="3627407" y="1485900"/>
            <a:ext cx="5249893" cy="425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2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9600"/>
            <a:ext cx="7848600" cy="5516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1. </a:t>
            </a:r>
            <a:r>
              <a:rPr lang="en-US" err="1"/>
              <a:t>Dịch</a:t>
            </a:r>
            <a:r>
              <a:rPr lang="en-US"/>
              <a:t> </a:t>
            </a:r>
            <a:r>
              <a:rPr lang="en-US" err="1"/>
              <a:t>tễ</a:t>
            </a:r>
            <a:endParaRPr lang="en-US"/>
          </a:p>
          <a:p>
            <a:pPr marL="0" indent="0">
              <a:buNone/>
            </a:pPr>
            <a:r>
              <a:rPr lang="en-US"/>
              <a:t>2.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phẫu</a:t>
            </a:r>
            <a:r>
              <a:rPr lang="en-US"/>
              <a:t>- Sinh </a:t>
            </a:r>
            <a:r>
              <a:rPr lang="en-US" err="1"/>
              <a:t>lý</a:t>
            </a:r>
            <a:endParaRPr lang="en-US"/>
          </a:p>
          <a:p>
            <a:pPr marL="0" indent="0">
              <a:buNone/>
            </a:pPr>
            <a:r>
              <a:rPr lang="en-US"/>
              <a:t>3.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sinh</a:t>
            </a:r>
            <a:endParaRPr lang="en-US"/>
          </a:p>
          <a:p>
            <a:pPr marL="0" indent="0">
              <a:buNone/>
            </a:pPr>
            <a:r>
              <a:rPr lang="en-US"/>
              <a:t>4. Lâm </a:t>
            </a:r>
            <a:r>
              <a:rPr lang="en-US" err="1"/>
              <a:t>sàng</a:t>
            </a:r>
            <a:endParaRPr lang="en-US"/>
          </a:p>
          <a:p>
            <a:pPr marL="0" indent="0">
              <a:buNone/>
            </a:pPr>
            <a:r>
              <a:rPr lang="en-US"/>
              <a:t>5. </a:t>
            </a:r>
            <a:r>
              <a:rPr lang="en-US" err="1"/>
              <a:t>Cận</a:t>
            </a:r>
            <a:r>
              <a:rPr lang="en-US"/>
              <a:t> </a:t>
            </a:r>
            <a:r>
              <a:rPr lang="en-US" err="1"/>
              <a:t>lâm</a:t>
            </a:r>
            <a:r>
              <a:rPr lang="en-US"/>
              <a:t> </a:t>
            </a:r>
            <a:r>
              <a:rPr lang="en-US" err="1"/>
              <a:t>sàng</a:t>
            </a:r>
            <a:endParaRPr lang="en-US"/>
          </a:p>
          <a:p>
            <a:pPr marL="0" indent="0">
              <a:buNone/>
            </a:pPr>
            <a:r>
              <a:rPr lang="en-US"/>
              <a:t>				6. </a:t>
            </a:r>
            <a:r>
              <a:rPr lang="en-US" err="1"/>
              <a:t>Chẩn</a:t>
            </a:r>
            <a:r>
              <a:rPr lang="en-US"/>
              <a:t> </a:t>
            </a:r>
            <a:r>
              <a:rPr lang="en-US" err="1"/>
              <a:t>đoán</a:t>
            </a:r>
            <a:endParaRPr lang="en-US"/>
          </a:p>
          <a:p>
            <a:pPr marL="0" indent="0">
              <a:buNone/>
            </a:pPr>
            <a:r>
              <a:rPr lang="en-US"/>
              <a:t>				7. </a:t>
            </a:r>
            <a:r>
              <a:rPr lang="en-US" err="1"/>
              <a:t>Chẩn</a:t>
            </a:r>
            <a:r>
              <a:rPr lang="en-US"/>
              <a:t> </a:t>
            </a:r>
            <a:r>
              <a:rPr lang="en-US" err="1"/>
              <a:t>đoán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biệt</a:t>
            </a:r>
            <a:endParaRPr lang="en-US"/>
          </a:p>
          <a:p>
            <a:pPr marL="0" indent="0">
              <a:buNone/>
            </a:pPr>
            <a:r>
              <a:rPr lang="en-US"/>
              <a:t>				8. Các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lâm</a:t>
            </a:r>
            <a:r>
              <a:rPr lang="en-US"/>
              <a:t> </a:t>
            </a:r>
            <a:r>
              <a:rPr lang="en-US" err="1"/>
              <a:t>sàng</a:t>
            </a:r>
            <a:endParaRPr lang="en-US"/>
          </a:p>
          <a:p>
            <a:pPr marL="0" indent="0">
              <a:buNone/>
            </a:pPr>
            <a:r>
              <a:rPr lang="en-US"/>
              <a:t>				9.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endParaRPr lang="en-US"/>
          </a:p>
          <a:p>
            <a:pPr marL="0" indent="0">
              <a:buNone/>
            </a:pPr>
            <a:r>
              <a:rPr lang="en-US"/>
              <a:t>				10. </a:t>
            </a:r>
            <a:r>
              <a:rPr lang="en-US" err="1"/>
              <a:t>Biến</a:t>
            </a:r>
            <a:r>
              <a:rPr lang="en-US"/>
              <a:t> </a:t>
            </a:r>
            <a:r>
              <a:rPr lang="en-US" err="1"/>
              <a:t>chứng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mổ</a:t>
            </a:r>
            <a:endParaRPr lang="en-US"/>
          </a:p>
          <a:p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2740607" y="5257800"/>
            <a:ext cx="1066800" cy="878711"/>
          </a:xfrm>
          <a:prstGeom prst="ellips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038" b="90739" l="15000" r="355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3282" r="61875" b="4982"/>
          <a:stretch/>
        </p:blipFill>
        <p:spPr bwMode="auto">
          <a:xfrm rot="20385530">
            <a:off x="868827" y="3002772"/>
            <a:ext cx="3196086" cy="3405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806825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068" y="217129"/>
            <a:ext cx="8229600" cy="1096962"/>
          </a:xfrm>
        </p:spPr>
        <p:txBody>
          <a:bodyPr/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CHẨN ĐOÁN PHÂN BIỆT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756906"/>
              </p:ext>
            </p:extLst>
          </p:nvPr>
        </p:nvGraphicFramePr>
        <p:xfrm>
          <a:off x="603849" y="1408981"/>
          <a:ext cx="8256703" cy="4250839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52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9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54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2738">
                <a:tc>
                  <a:txBody>
                    <a:bodyPr/>
                    <a:lstStyle/>
                    <a:p>
                      <a:pPr algn="ctr"/>
                      <a:r>
                        <a:rPr lang="en-US" sz="2800" err="1"/>
                        <a:t>Nội</a:t>
                      </a:r>
                      <a:r>
                        <a:rPr lang="en-US" sz="2800"/>
                        <a:t> khoa</a:t>
                      </a:r>
                      <a:endParaRPr lang="en-US" sz="28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err="1"/>
                        <a:t>Ngoại</a:t>
                      </a:r>
                      <a:r>
                        <a:rPr lang="en-US" sz="2800"/>
                        <a:t> khoa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err="1"/>
                        <a:t>Sản</a:t>
                      </a:r>
                      <a:r>
                        <a:rPr lang="en-US" sz="2800"/>
                        <a:t> </a:t>
                      </a:r>
                      <a:r>
                        <a:rPr lang="en-US" sz="2800" err="1"/>
                        <a:t>phụ</a:t>
                      </a:r>
                      <a:r>
                        <a:rPr lang="en-US" sz="2800"/>
                        <a:t> khoa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8101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400" err="1"/>
                        <a:t>Viêm</a:t>
                      </a:r>
                      <a:r>
                        <a:rPr lang="en-US" sz="2400"/>
                        <a:t> </a:t>
                      </a:r>
                      <a:r>
                        <a:rPr lang="en-US" sz="2400" err="1"/>
                        <a:t>manh</a:t>
                      </a:r>
                      <a:r>
                        <a:rPr lang="en-US" sz="2400"/>
                        <a:t> </a:t>
                      </a:r>
                      <a:r>
                        <a:rPr lang="en-US" sz="2400" err="1"/>
                        <a:t>tràng</a:t>
                      </a: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en-US" sz="2400" err="1"/>
                        <a:t>Viêm</a:t>
                      </a:r>
                      <a:r>
                        <a:rPr lang="en-US" sz="2400"/>
                        <a:t> </a:t>
                      </a:r>
                      <a:r>
                        <a:rPr lang="en-US" sz="2400" err="1"/>
                        <a:t>túi</a:t>
                      </a:r>
                      <a:r>
                        <a:rPr lang="en-US" sz="2400"/>
                        <a:t> </a:t>
                      </a:r>
                      <a:r>
                        <a:rPr lang="en-US" sz="2400" err="1"/>
                        <a:t>thừa</a:t>
                      </a:r>
                      <a:r>
                        <a:rPr lang="en-US" sz="2400"/>
                        <a:t> </a:t>
                      </a:r>
                      <a:r>
                        <a:rPr lang="en-US" sz="2400" err="1"/>
                        <a:t>đại</a:t>
                      </a:r>
                      <a:r>
                        <a:rPr lang="en-US" sz="2400"/>
                        <a:t> </a:t>
                      </a:r>
                      <a:r>
                        <a:rPr lang="en-US" sz="2400" err="1"/>
                        <a:t>tràng</a:t>
                      </a:r>
                      <a:r>
                        <a:rPr lang="en-US" sz="2400"/>
                        <a:t> P</a:t>
                      </a:r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en-US" sz="2400" err="1"/>
                        <a:t>Viêm</a:t>
                      </a:r>
                      <a:r>
                        <a:rPr lang="en-US" sz="2400"/>
                        <a:t> </a:t>
                      </a:r>
                      <a:r>
                        <a:rPr lang="en-US" sz="2400" err="1"/>
                        <a:t>dạ</a:t>
                      </a:r>
                      <a:r>
                        <a:rPr lang="en-US" sz="2400"/>
                        <a:t> </a:t>
                      </a:r>
                      <a:r>
                        <a:rPr lang="en-US" sz="2400" err="1"/>
                        <a:t>dày</a:t>
                      </a:r>
                      <a:r>
                        <a:rPr lang="en-US" sz="2400"/>
                        <a:t> </a:t>
                      </a:r>
                      <a:r>
                        <a:rPr lang="en-US" sz="2400" err="1"/>
                        <a:t>ruột</a:t>
                      </a:r>
                      <a:endParaRPr lang="en-US" sz="2400"/>
                    </a:p>
                    <a:p>
                      <a:pPr marL="285750" lvl="0" indent="-285750">
                        <a:buFontTx/>
                        <a:buChar char="-"/>
                      </a:pPr>
                      <a:r>
                        <a:rPr lang="en-US" sz="2400" err="1"/>
                        <a:t>Viêm</a:t>
                      </a:r>
                      <a:r>
                        <a:rPr lang="en-US" sz="2400"/>
                        <a:t> </a:t>
                      </a:r>
                      <a:r>
                        <a:rPr lang="en-US" sz="2400" err="1"/>
                        <a:t>hạch</a:t>
                      </a:r>
                      <a:r>
                        <a:rPr lang="en-US" sz="2400"/>
                        <a:t> </a:t>
                      </a:r>
                      <a:r>
                        <a:rPr lang="en-US" sz="2400" err="1"/>
                        <a:t>mạc</a:t>
                      </a:r>
                      <a:r>
                        <a:rPr lang="en-US" sz="2400"/>
                        <a:t> </a:t>
                      </a:r>
                      <a:r>
                        <a:rPr lang="en-US" sz="2400" err="1"/>
                        <a:t>treo</a:t>
                      </a:r>
                      <a:r>
                        <a:rPr lang="en-US" sz="2400"/>
                        <a:t> </a:t>
                      </a:r>
                      <a:r>
                        <a:rPr lang="en-US" sz="2400" err="1"/>
                        <a:t>cấp</a:t>
                      </a:r>
                      <a:endParaRPr lang="en-US" sz="2400"/>
                    </a:p>
                    <a:p>
                      <a:pPr marL="0" lvl="0" indent="0">
                        <a:buFontTx/>
                        <a:buNone/>
                      </a:pPr>
                      <a:endParaRPr lang="en-US" sz="2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400" baseline="0"/>
                        <a:t>- </a:t>
                      </a:r>
                      <a:r>
                        <a:rPr lang="en-US" sz="2400" baseline="0" err="1"/>
                        <a:t>Lét</a:t>
                      </a:r>
                      <a:r>
                        <a:rPr lang="en-US" sz="2400" baseline="0"/>
                        <a:t> DD-TT </a:t>
                      </a:r>
                      <a:r>
                        <a:rPr lang="en-US" sz="2400" baseline="0" err="1"/>
                        <a:t>thủng</a:t>
                      </a:r>
                    </a:p>
                    <a:p>
                      <a:pPr marL="0" lvl="0" indent="0">
                        <a:buFontTx/>
                        <a:buNone/>
                      </a:pPr>
                      <a:r>
                        <a:rPr lang="en-US" sz="2400" baseline="0"/>
                        <a:t>- </a:t>
                      </a:r>
                      <a:r>
                        <a:rPr lang="en-US" sz="2400" baseline="0" err="1"/>
                        <a:t>Viêm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túi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thừa</a:t>
                      </a:r>
                      <a:r>
                        <a:rPr lang="en-US" sz="2400" baseline="0"/>
                        <a:t> Meckel</a:t>
                      </a:r>
                    </a:p>
                    <a:p>
                      <a:pPr marL="0" lvl="0" indent="0">
                        <a:buFontTx/>
                        <a:buNone/>
                      </a:pPr>
                      <a:r>
                        <a:rPr lang="en-US" sz="2400" baseline="0"/>
                        <a:t>- U </a:t>
                      </a:r>
                      <a:r>
                        <a:rPr lang="en-US" sz="2400" baseline="0" err="1"/>
                        <a:t>manh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tràng</a:t>
                      </a:r>
                      <a:endParaRPr lang="en-US" sz="2400" baseline="0"/>
                    </a:p>
                    <a:p>
                      <a:pPr marL="0" lvl="0" indent="0">
                        <a:buFontTx/>
                        <a:buNone/>
                      </a:pPr>
                      <a:endParaRPr lang="en-US" sz="2400" baseline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2400" baseline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400" baseline="0"/>
                        <a:t>- </a:t>
                      </a:r>
                      <a:r>
                        <a:rPr lang="en-US" sz="2400" baseline="0" err="1"/>
                        <a:t>Viêm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phần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phụ</a:t>
                      </a:r>
                      <a:r>
                        <a:rPr lang="en-US" sz="2400" baseline="0"/>
                        <a:t>/ VPM </a:t>
                      </a:r>
                      <a:r>
                        <a:rPr lang="en-US" sz="2400" baseline="0" err="1"/>
                        <a:t>chậu</a:t>
                      </a:r>
                    </a:p>
                    <a:p>
                      <a:pPr marL="0" lvl="0" indent="0">
                        <a:buFontTx/>
                        <a:buNone/>
                      </a:pPr>
                      <a:r>
                        <a:rPr lang="en-US" sz="2400" baseline="0"/>
                        <a:t>- U </a:t>
                      </a:r>
                      <a:r>
                        <a:rPr lang="en-US" sz="2400" baseline="0" err="1"/>
                        <a:t>buồng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trứng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xoắn</a:t>
                      </a:r>
                      <a:endParaRPr lang="en-US" sz="2400" baseline="0"/>
                    </a:p>
                    <a:p>
                      <a:pPr marL="0" lvl="0" indent="0">
                        <a:buFontTx/>
                        <a:buNone/>
                      </a:pPr>
                      <a:r>
                        <a:rPr lang="en-US" sz="2400" baseline="0"/>
                        <a:t>- Nang </a:t>
                      </a:r>
                      <a:r>
                        <a:rPr lang="en-US" sz="2400" baseline="0" err="1"/>
                        <a:t>buồng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trứng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xuất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huyết</a:t>
                      </a:r>
                      <a:endParaRPr lang="en-US" sz="2400" baseline="0"/>
                    </a:p>
                    <a:p>
                      <a:pPr marL="0" lvl="0" indent="0">
                        <a:buFontTx/>
                        <a:buNone/>
                      </a:pPr>
                      <a:r>
                        <a:rPr lang="en-US" sz="2400" baseline="0"/>
                        <a:t>- Thai </a:t>
                      </a:r>
                      <a:r>
                        <a:rPr lang="en-US" sz="2400" baseline="0" err="1"/>
                        <a:t>ngoài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tử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cung</a:t>
                      </a:r>
                      <a:endParaRPr lang="en-US" sz="2400" baseline="0"/>
                    </a:p>
                    <a:p>
                      <a:pPr marL="0" lvl="0" indent="0">
                        <a:buFontTx/>
                        <a:buNone/>
                      </a:pPr>
                      <a:r>
                        <a:rPr lang="en-US" sz="2400" baseline="0"/>
                        <a:t>- </a:t>
                      </a:r>
                      <a:r>
                        <a:rPr lang="en-US" sz="2400" baseline="0" err="1"/>
                        <a:t>Hc</a:t>
                      </a:r>
                      <a:r>
                        <a:rPr lang="en-US" sz="2400" baseline="0"/>
                        <a:t> M</a:t>
                      </a:r>
                      <a:r>
                        <a:rPr lang="en-US" sz="2400" u="none" strike="noStrike" baseline="0" noProof="0"/>
                        <a:t>ittelschmerz</a:t>
                      </a:r>
                      <a:endParaRPr lang="en-US" sz="2400" baseline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142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pPr algn="ctr"/>
            <a:r>
              <a:rPr lang="en-US" sz="3100" b="1"/>
              <a:t>CÁC THỂ LÂM SÀNG</a:t>
            </a:r>
            <a:endParaRPr lang="vi-VN"/>
          </a:p>
        </p:txBody>
      </p:sp>
      <p:pic>
        <p:nvPicPr>
          <p:cNvPr id="4" name="Hình ảnh 4" descr="Ảnh có chứa văn bản&#10;&#10;Mô tả được tự động tạo">
            <a:extLst>
              <a:ext uri="{FF2B5EF4-FFF2-40B4-BE49-F238E27FC236}">
                <a16:creationId xmlns:a16="http://schemas.microsoft.com/office/drawing/2014/main" id="{DFEF72B7-E1AF-844C-8021-E11E8DC2F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341" y="5148531"/>
            <a:ext cx="1722409" cy="1708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1236642"/>
            <a:ext cx="7819364" cy="542915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AutoNum type="arabicPeriod"/>
            </a:pPr>
            <a:r>
              <a:rPr lang="en-US" sz="2600" b="1"/>
              <a:t>Theo </a:t>
            </a:r>
            <a:r>
              <a:rPr lang="en-US" sz="2600" b="1" err="1"/>
              <a:t>cơ</a:t>
            </a:r>
            <a:r>
              <a:rPr lang="en-US" sz="2600" b="1"/>
              <a:t> </a:t>
            </a:r>
            <a:r>
              <a:rPr lang="en-US" sz="2600" b="1" err="1"/>
              <a:t>chế</a:t>
            </a:r>
            <a:r>
              <a:rPr lang="en-US" sz="2600" b="1"/>
              <a:t> </a:t>
            </a:r>
            <a:r>
              <a:rPr lang="en-US" sz="2600" b="1" err="1"/>
              <a:t>bệnh</a:t>
            </a:r>
            <a:r>
              <a:rPr lang="en-US" sz="2600" b="1"/>
              <a:t> </a:t>
            </a:r>
            <a:r>
              <a:rPr lang="en-US" sz="2600" b="1" err="1"/>
              <a:t>sinh</a:t>
            </a:r>
            <a:r>
              <a:rPr lang="en-US" sz="2600" b="1"/>
              <a:t>: </a:t>
            </a:r>
            <a:endParaRPr lang="vi-VN" sz="2600" b="1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600"/>
              <a:t>- VRT </a:t>
            </a:r>
            <a:r>
              <a:rPr lang="en-US" sz="2600" err="1"/>
              <a:t>xuất</a:t>
            </a:r>
            <a:r>
              <a:rPr lang="en-US" sz="2600"/>
              <a:t> </a:t>
            </a:r>
            <a:r>
              <a:rPr lang="en-US" sz="2600" err="1"/>
              <a:t>tiết</a:t>
            </a:r>
            <a:r>
              <a:rPr lang="en-US" sz="2600"/>
              <a:t>: </a:t>
            </a:r>
            <a:r>
              <a:rPr lang="en-US" sz="2600" err="1"/>
              <a:t>đau</a:t>
            </a:r>
            <a:r>
              <a:rPr lang="en-US" sz="2600"/>
              <a:t> di </a:t>
            </a:r>
            <a:r>
              <a:rPr lang="en-US" sz="2600" err="1"/>
              <a:t>chuyển</a:t>
            </a:r>
            <a:r>
              <a:rPr lang="en-US" sz="2600"/>
              <a:t> </a:t>
            </a:r>
            <a:r>
              <a:rPr lang="en-US" sz="2600" err="1"/>
              <a:t>điển</a:t>
            </a:r>
            <a:r>
              <a:rPr lang="en-US" sz="2600"/>
              <a:t> </a:t>
            </a:r>
            <a:r>
              <a:rPr lang="en-US" sz="2600" err="1"/>
              <a:t>hình</a:t>
            </a:r>
            <a:endParaRPr lang="en-US" sz="2600">
              <a:cs typeface="Calibri"/>
            </a:endParaRPr>
          </a:p>
          <a:p>
            <a:pPr marL="0" indent="0">
              <a:buNone/>
            </a:pPr>
            <a:r>
              <a:rPr lang="en-US" sz="2600"/>
              <a:t>- VRT </a:t>
            </a:r>
            <a:r>
              <a:rPr lang="en-US" sz="2600" err="1"/>
              <a:t>tắc</a:t>
            </a:r>
            <a:r>
              <a:rPr lang="en-US" sz="2600"/>
              <a:t> </a:t>
            </a:r>
            <a:r>
              <a:rPr lang="en-US" sz="2600" err="1"/>
              <a:t>nghẽn</a:t>
            </a:r>
            <a:r>
              <a:rPr lang="en-US" sz="2600"/>
              <a:t>: </a:t>
            </a:r>
            <a:r>
              <a:rPr lang="en-US" sz="2600" err="1"/>
              <a:t>khởi</a:t>
            </a:r>
            <a:r>
              <a:rPr lang="en-US" sz="2600"/>
              <a:t> </a:t>
            </a:r>
            <a:r>
              <a:rPr lang="en-US" sz="2600" err="1"/>
              <a:t>đầu</a:t>
            </a:r>
            <a:r>
              <a:rPr lang="en-US" sz="2600"/>
              <a:t> </a:t>
            </a:r>
            <a:r>
              <a:rPr lang="en-US" sz="2600" err="1"/>
              <a:t>có</a:t>
            </a:r>
            <a:r>
              <a:rPr lang="en-US" sz="2600"/>
              <a:t> </a:t>
            </a:r>
            <a:r>
              <a:rPr lang="en-US" sz="2600" err="1"/>
              <a:t>thể</a:t>
            </a:r>
            <a:r>
              <a:rPr lang="en-US" sz="2600"/>
              <a:t> </a:t>
            </a:r>
            <a:r>
              <a:rPr lang="en-US" sz="2600" err="1"/>
              <a:t>đau</a:t>
            </a:r>
            <a:r>
              <a:rPr lang="en-US" sz="2600"/>
              <a:t> </a:t>
            </a:r>
            <a:r>
              <a:rPr lang="en-US" sz="2600" err="1"/>
              <a:t>quặn</a:t>
            </a:r>
            <a:r>
              <a:rPr lang="en-US" sz="2600"/>
              <a:t> </a:t>
            </a:r>
            <a:r>
              <a:rPr lang="en-US" sz="2600" err="1"/>
              <a:t>cơn</a:t>
            </a:r>
            <a:r>
              <a:rPr lang="en-US" sz="2600"/>
              <a:t> </a:t>
            </a:r>
            <a:r>
              <a:rPr lang="en-US" sz="2600" err="1"/>
              <a:t>quanh</a:t>
            </a:r>
            <a:r>
              <a:rPr lang="en-US" sz="2600"/>
              <a:t> </a:t>
            </a:r>
            <a:r>
              <a:rPr lang="en-US" sz="2600" err="1"/>
              <a:t>rốn</a:t>
            </a:r>
            <a:r>
              <a:rPr lang="en-US" sz="2600"/>
              <a:t> do </a:t>
            </a:r>
            <a:r>
              <a:rPr lang="en-US" sz="2600" err="1"/>
              <a:t>tắc</a:t>
            </a:r>
            <a:r>
              <a:rPr lang="en-US" sz="2600"/>
              <a:t> </a:t>
            </a:r>
            <a:r>
              <a:rPr lang="en-US" sz="2600" err="1"/>
              <a:t>nghẽn</a:t>
            </a:r>
            <a:r>
              <a:rPr lang="en-US" sz="2600"/>
              <a:t>, </a:t>
            </a:r>
            <a:r>
              <a:rPr lang="en-US" sz="2600" err="1"/>
              <a:t>diễn</a:t>
            </a:r>
            <a:r>
              <a:rPr lang="en-US" sz="2600"/>
              <a:t> </a:t>
            </a:r>
            <a:r>
              <a:rPr lang="en-US" sz="2600" err="1"/>
              <a:t>tiến</a:t>
            </a:r>
            <a:r>
              <a:rPr lang="en-US" sz="2600"/>
              <a:t> </a:t>
            </a:r>
            <a:r>
              <a:rPr lang="en-US" sz="2600" err="1"/>
              <a:t>nhanh</a:t>
            </a:r>
            <a:r>
              <a:rPr lang="en-US" sz="2600"/>
              <a:t> </a:t>
            </a:r>
            <a:r>
              <a:rPr lang="en-US" sz="2600" err="1"/>
              <a:t>đến</a:t>
            </a:r>
            <a:r>
              <a:rPr lang="en-US" sz="2600"/>
              <a:t> </a:t>
            </a:r>
            <a:r>
              <a:rPr lang="en-US" sz="2600" err="1"/>
              <a:t>viêm</a:t>
            </a:r>
            <a:r>
              <a:rPr lang="en-US" sz="2600"/>
              <a:t> </a:t>
            </a:r>
            <a:r>
              <a:rPr lang="en-US" sz="2600" err="1"/>
              <a:t>phúc</a:t>
            </a:r>
            <a:r>
              <a:rPr lang="en-US" sz="2600"/>
              <a:t> </a:t>
            </a:r>
            <a:r>
              <a:rPr lang="en-US" sz="2600" err="1"/>
              <a:t>mạc</a:t>
            </a:r>
            <a:r>
              <a:rPr lang="en-US" sz="2600"/>
              <a:t>.</a:t>
            </a:r>
            <a:endParaRPr lang="en-US" sz="2600">
              <a:cs typeface="Calibri"/>
            </a:endParaRPr>
          </a:p>
          <a:p>
            <a:pPr marL="0" indent="0">
              <a:buNone/>
            </a:pPr>
            <a:r>
              <a:rPr lang="en-US" sz="2600" b="1"/>
              <a:t>2. Theo </a:t>
            </a:r>
            <a:r>
              <a:rPr lang="en-US" sz="2600" b="1" err="1"/>
              <a:t>diễn</a:t>
            </a:r>
            <a:r>
              <a:rPr lang="en-US" sz="2600" b="1"/>
              <a:t> </a:t>
            </a:r>
            <a:r>
              <a:rPr lang="en-US" sz="2600" b="1" err="1"/>
              <a:t>tiến</a:t>
            </a:r>
            <a:r>
              <a:rPr lang="en-US" sz="2600"/>
              <a:t>:</a:t>
            </a:r>
            <a:endParaRPr lang="en-US" sz="2600">
              <a:cs typeface="Calibri"/>
            </a:endParaRPr>
          </a:p>
          <a:p>
            <a:pPr marL="0" indent="0">
              <a:buNone/>
            </a:pPr>
            <a:r>
              <a:rPr lang="en-US" sz="2600"/>
              <a:t>- </a:t>
            </a:r>
            <a:r>
              <a:rPr lang="en-US" sz="2600" err="1"/>
              <a:t>Diễn</a:t>
            </a:r>
            <a:r>
              <a:rPr lang="en-US" sz="2600"/>
              <a:t> </a:t>
            </a:r>
            <a:r>
              <a:rPr lang="en-US" sz="2600" err="1"/>
              <a:t>tiến</a:t>
            </a:r>
            <a:r>
              <a:rPr lang="en-US" sz="2600"/>
              <a:t> </a:t>
            </a:r>
            <a:r>
              <a:rPr lang="en-US" sz="2600" err="1"/>
              <a:t>nhanh</a:t>
            </a:r>
            <a:r>
              <a:rPr lang="en-US" sz="2600"/>
              <a:t>: </a:t>
            </a:r>
            <a:r>
              <a:rPr lang="en-US" sz="2600" err="1"/>
              <a:t>viêm</a:t>
            </a:r>
            <a:r>
              <a:rPr lang="en-US" sz="2600"/>
              <a:t> </a:t>
            </a:r>
            <a:r>
              <a:rPr lang="en-US" sz="2600" err="1"/>
              <a:t>phúc</a:t>
            </a:r>
            <a:r>
              <a:rPr lang="en-US" sz="2600"/>
              <a:t> </a:t>
            </a:r>
            <a:r>
              <a:rPr lang="en-US" sz="2600" err="1"/>
              <a:t>mạc</a:t>
            </a:r>
            <a:r>
              <a:rPr lang="en-US" sz="2600"/>
              <a:t> </a:t>
            </a:r>
            <a:r>
              <a:rPr lang="en-US" sz="2600" err="1"/>
              <a:t>tức</a:t>
            </a:r>
            <a:r>
              <a:rPr lang="en-US" sz="2600"/>
              <a:t> </a:t>
            </a:r>
            <a:r>
              <a:rPr lang="en-US" sz="2600" err="1"/>
              <a:t>thì</a:t>
            </a:r>
            <a:r>
              <a:rPr lang="en-US" sz="2600"/>
              <a:t>/</a:t>
            </a:r>
            <a:r>
              <a:rPr lang="en-US" sz="2600" err="1"/>
              <a:t>trong</a:t>
            </a:r>
            <a:r>
              <a:rPr lang="en-US" sz="2600"/>
              <a:t> 24h </a:t>
            </a:r>
            <a:r>
              <a:rPr lang="en-US" sz="2600" err="1"/>
              <a:t>đầu</a:t>
            </a:r>
            <a:r>
              <a:rPr lang="en-US" sz="2600"/>
              <a:t>. </a:t>
            </a:r>
            <a:r>
              <a:rPr lang="en-US" sz="2600" err="1"/>
              <a:t>Dễ</a:t>
            </a:r>
            <a:r>
              <a:rPr lang="en-US" sz="2600"/>
              <a:t> </a:t>
            </a:r>
            <a:r>
              <a:rPr lang="en-US" sz="2600" err="1"/>
              <a:t>nhầm</a:t>
            </a:r>
            <a:r>
              <a:rPr lang="en-US" sz="2600"/>
              <a:t> </a:t>
            </a:r>
            <a:r>
              <a:rPr lang="en-US" sz="2600" err="1"/>
              <a:t>với</a:t>
            </a:r>
            <a:r>
              <a:rPr lang="en-US" sz="2600"/>
              <a:t> </a:t>
            </a:r>
            <a:r>
              <a:rPr lang="en-US" sz="2600" err="1"/>
              <a:t>thủng</a:t>
            </a:r>
            <a:r>
              <a:rPr lang="en-US" sz="2600"/>
              <a:t> </a:t>
            </a:r>
            <a:r>
              <a:rPr lang="en-US" sz="2600" err="1"/>
              <a:t>loét</a:t>
            </a:r>
            <a:r>
              <a:rPr lang="en-US" sz="2600"/>
              <a:t> DDTT.</a:t>
            </a:r>
            <a:endParaRPr lang="en-US" sz="2600">
              <a:cs typeface="Calibri"/>
            </a:endParaRPr>
          </a:p>
          <a:p>
            <a:pPr marL="0" indent="0">
              <a:buNone/>
            </a:pPr>
            <a:r>
              <a:rPr lang="en-US" sz="2600"/>
              <a:t>- </a:t>
            </a:r>
            <a:r>
              <a:rPr lang="en-US" sz="2600" err="1"/>
              <a:t>Thể</a:t>
            </a:r>
            <a:r>
              <a:rPr lang="en-US" sz="2600"/>
              <a:t> </a:t>
            </a:r>
            <a:r>
              <a:rPr lang="en-US" sz="2600" err="1"/>
              <a:t>nhiễm</a:t>
            </a:r>
            <a:r>
              <a:rPr lang="en-US" sz="2600"/>
              <a:t> </a:t>
            </a:r>
            <a:r>
              <a:rPr lang="en-US" sz="2600" err="1"/>
              <a:t>độc</a:t>
            </a:r>
            <a:r>
              <a:rPr lang="en-US" sz="2600"/>
              <a:t>: </a:t>
            </a:r>
            <a:r>
              <a:rPr lang="en-US" sz="2600" err="1"/>
              <a:t>thường</a:t>
            </a:r>
            <a:r>
              <a:rPr lang="en-US" sz="2600"/>
              <a:t> </a:t>
            </a:r>
            <a:r>
              <a:rPr lang="en-US" sz="2600" err="1"/>
              <a:t>gặp</a:t>
            </a:r>
            <a:r>
              <a:rPr lang="en-US" sz="2600"/>
              <a:t> </a:t>
            </a:r>
            <a:r>
              <a:rPr lang="en-US" sz="2600" err="1"/>
              <a:t>trẻ</a:t>
            </a:r>
            <a:r>
              <a:rPr lang="en-US" sz="2600"/>
              <a:t> </a:t>
            </a:r>
            <a:r>
              <a:rPr lang="en-US" sz="2600" err="1"/>
              <a:t>nhỏ</a:t>
            </a:r>
            <a:r>
              <a:rPr lang="en-US" sz="2600"/>
              <a:t>, BN </a:t>
            </a:r>
            <a:r>
              <a:rPr lang="en-US" sz="2600" err="1"/>
              <a:t>đau</a:t>
            </a:r>
            <a:r>
              <a:rPr lang="en-US" sz="2600"/>
              <a:t> </a:t>
            </a:r>
            <a:r>
              <a:rPr lang="en-US" sz="2600" err="1"/>
              <a:t>bụng</a:t>
            </a:r>
            <a:r>
              <a:rPr lang="en-US" sz="2600"/>
              <a:t> </a:t>
            </a:r>
            <a:r>
              <a:rPr lang="en-US" sz="2600" err="1"/>
              <a:t>dữ</a:t>
            </a:r>
            <a:r>
              <a:rPr lang="en-US" sz="2600"/>
              <a:t> </a:t>
            </a:r>
            <a:r>
              <a:rPr lang="en-US" sz="2600" err="1"/>
              <a:t>dội</a:t>
            </a:r>
            <a:r>
              <a:rPr lang="en-US" sz="2600"/>
              <a:t>, </a:t>
            </a:r>
            <a:r>
              <a:rPr lang="en-US" sz="2600" err="1"/>
              <a:t>tiêu</a:t>
            </a:r>
            <a:r>
              <a:rPr lang="en-US" sz="2600"/>
              <a:t> </a:t>
            </a:r>
            <a:r>
              <a:rPr lang="en-US" sz="2600" err="1"/>
              <a:t>chảy</a:t>
            </a:r>
            <a:r>
              <a:rPr lang="en-US" sz="2600"/>
              <a:t>, </a:t>
            </a:r>
            <a:r>
              <a:rPr lang="en-US" sz="2600" err="1"/>
              <a:t>phân</a:t>
            </a:r>
            <a:r>
              <a:rPr lang="en-US" sz="2600"/>
              <a:t> </a:t>
            </a:r>
            <a:r>
              <a:rPr lang="en-US" sz="2600" err="1"/>
              <a:t>thối</a:t>
            </a:r>
            <a:r>
              <a:rPr lang="en-US" sz="2600"/>
              <a:t> </a:t>
            </a:r>
            <a:r>
              <a:rPr lang="en-US" sz="2600" err="1"/>
              <a:t>khắm</a:t>
            </a:r>
            <a:r>
              <a:rPr lang="en-US" sz="2600"/>
              <a:t> + </a:t>
            </a:r>
            <a:r>
              <a:rPr lang="en-US" sz="2600" err="1"/>
              <a:t>triệu</a:t>
            </a:r>
            <a:r>
              <a:rPr lang="en-US" sz="2600"/>
              <a:t> </a:t>
            </a:r>
            <a:r>
              <a:rPr lang="en-US" sz="2600" err="1"/>
              <a:t>chứng</a:t>
            </a:r>
            <a:r>
              <a:rPr lang="en-US" sz="2600"/>
              <a:t> </a:t>
            </a:r>
            <a:r>
              <a:rPr lang="en-US" sz="2600" err="1"/>
              <a:t>nhiễm</a:t>
            </a:r>
            <a:r>
              <a:rPr lang="en-US" sz="2600"/>
              <a:t> </a:t>
            </a:r>
            <a:r>
              <a:rPr lang="en-US" sz="2600" err="1"/>
              <a:t>khuẩn</a:t>
            </a:r>
            <a:r>
              <a:rPr lang="en-US" sz="2600"/>
              <a:t> </a:t>
            </a:r>
            <a:r>
              <a:rPr lang="en-US" sz="2600" err="1"/>
              <a:t>toàn</a:t>
            </a:r>
            <a:r>
              <a:rPr lang="en-US" sz="2600"/>
              <a:t> </a:t>
            </a:r>
            <a:r>
              <a:rPr lang="en-US" sz="2600" err="1"/>
              <a:t>thần</a:t>
            </a:r>
            <a:r>
              <a:rPr lang="en-US" sz="2600"/>
              <a:t> </a:t>
            </a:r>
            <a:r>
              <a:rPr lang="en-US" sz="2600" err="1"/>
              <a:t>nổi</a:t>
            </a:r>
            <a:r>
              <a:rPr lang="en-US" sz="2600"/>
              <a:t> </a:t>
            </a:r>
            <a:r>
              <a:rPr lang="en-US" sz="2600" err="1"/>
              <a:t>trội</a:t>
            </a:r>
            <a:r>
              <a:rPr lang="en-US" sz="2600"/>
              <a:t> &gt;&lt; </a:t>
            </a:r>
            <a:r>
              <a:rPr lang="en-US" sz="2600" err="1"/>
              <a:t>khám</a:t>
            </a:r>
            <a:r>
              <a:rPr lang="en-US" sz="2600"/>
              <a:t> </a:t>
            </a:r>
            <a:r>
              <a:rPr lang="en-US" sz="2600" err="1"/>
              <a:t>triệu</a:t>
            </a:r>
            <a:r>
              <a:rPr lang="en-US" sz="2600"/>
              <a:t> </a:t>
            </a:r>
            <a:r>
              <a:rPr lang="en-US" sz="2600" err="1"/>
              <a:t>chứng</a:t>
            </a:r>
            <a:r>
              <a:rPr lang="en-US" sz="2600"/>
              <a:t> </a:t>
            </a:r>
            <a:r>
              <a:rPr lang="en-US" sz="2600" err="1"/>
              <a:t>tại</a:t>
            </a:r>
            <a:r>
              <a:rPr lang="en-US" sz="2600"/>
              <a:t> </a:t>
            </a:r>
            <a:r>
              <a:rPr lang="en-US" sz="2600" err="1"/>
              <a:t>chỗ</a:t>
            </a:r>
            <a:r>
              <a:rPr lang="en-US" sz="2600"/>
              <a:t> </a:t>
            </a:r>
            <a:r>
              <a:rPr lang="en-US" sz="2600" err="1"/>
              <a:t>thường</a:t>
            </a:r>
            <a:r>
              <a:rPr lang="en-US" sz="2600"/>
              <a:t> </a:t>
            </a:r>
            <a:r>
              <a:rPr lang="en-US" sz="2600" err="1"/>
              <a:t>mơ</a:t>
            </a:r>
            <a:r>
              <a:rPr lang="en-US" sz="2600"/>
              <a:t> </a:t>
            </a:r>
            <a:r>
              <a:rPr lang="en-US" sz="2600" err="1"/>
              <a:t>hồ</a:t>
            </a:r>
            <a:r>
              <a:rPr lang="en-US" sz="2600"/>
              <a:t>.</a:t>
            </a:r>
            <a:endParaRPr lang="vi-VN" sz="2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121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B7305C4-4A18-BD80-D5CE-2DDCA0010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41" y="508639"/>
            <a:ext cx="8078158" cy="948832"/>
          </a:xfrm>
        </p:spPr>
        <p:txBody>
          <a:bodyPr>
            <a:normAutofit/>
          </a:bodyPr>
          <a:lstStyle/>
          <a:p>
            <a:r>
              <a:rPr lang="vi-VN" sz="3100">
                <a:latin typeface="Calibri"/>
                <a:cs typeface="Calibri"/>
              </a:rPr>
              <a:t>CÁC THỂ LÂM SÀNG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C3E5EDB4-76D3-5992-2560-3C2B3CCA37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8" t="31250" r="53880" b="18490"/>
          <a:stretch/>
        </p:blipFill>
        <p:spPr bwMode="auto">
          <a:xfrm>
            <a:off x="6480855" y="-71887"/>
            <a:ext cx="2667377" cy="24617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20C743FF-8272-6CC5-D605-C917B40369A7}"/>
              </a:ext>
            </a:extLst>
          </p:cNvPr>
          <p:cNvSpPr txBox="1"/>
          <p:nvPr/>
        </p:nvSpPr>
        <p:spPr>
          <a:xfrm>
            <a:off x="488953" y="1781660"/>
            <a:ext cx="8166094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vi-VN" sz="2600">
                <a:latin typeface="Calibri"/>
                <a:cs typeface="Calibri"/>
              </a:rPr>
              <a:t>3. Theo </a:t>
            </a:r>
            <a:r>
              <a:rPr lang="vi-VN" sz="2600" err="1">
                <a:latin typeface="Calibri"/>
                <a:cs typeface="Calibri"/>
              </a:rPr>
              <a:t>vị</a:t>
            </a:r>
            <a:r>
              <a:rPr lang="vi-VN" sz="2600">
                <a:latin typeface="Calibri"/>
                <a:cs typeface="Calibri"/>
              </a:rPr>
              <a:t> </a:t>
            </a:r>
            <a:r>
              <a:rPr lang="vi-VN" sz="2600" err="1">
                <a:latin typeface="Calibri"/>
                <a:cs typeface="Calibri"/>
              </a:rPr>
              <a:t>trí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giải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phẫu</a:t>
            </a:r>
            <a:r>
              <a:rPr lang="vi-VN" sz="2600">
                <a:latin typeface="Calibri"/>
                <a:cs typeface="Calibri"/>
              </a:rPr>
              <a:t>:</a:t>
            </a:r>
            <a:endParaRPr lang="vi-VN"/>
          </a:p>
          <a:p>
            <a:pPr algn="just"/>
            <a:r>
              <a:rPr lang="vi-VN" sz="2600">
                <a:latin typeface="Calibri"/>
                <a:cs typeface="Calibri"/>
              </a:rPr>
              <a:t>- Sau manh </a:t>
            </a:r>
            <a:r>
              <a:rPr lang="vi-VN" sz="2600" err="1">
                <a:latin typeface="Calibri"/>
                <a:cs typeface="Calibri"/>
              </a:rPr>
              <a:t>tràng</a:t>
            </a:r>
            <a:r>
              <a:rPr lang="vi-VN" sz="2600">
                <a:latin typeface="Calibri"/>
                <a:cs typeface="Calibri"/>
              </a:rPr>
              <a:t>: đau </a:t>
            </a:r>
            <a:r>
              <a:rPr lang="vi-VN" sz="2600" err="1">
                <a:latin typeface="Calibri"/>
                <a:cs typeface="Calibri"/>
              </a:rPr>
              <a:t>hố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thắt</a:t>
            </a:r>
            <a:r>
              <a:rPr lang="vi-VN" sz="2600">
                <a:latin typeface="Calibri"/>
                <a:cs typeface="Calibri"/>
              </a:rPr>
              <a:t> lưng/</a:t>
            </a:r>
            <a:r>
              <a:rPr lang="vi-VN" sz="2600" err="1">
                <a:latin typeface="Calibri"/>
                <a:cs typeface="Calibri"/>
              </a:rPr>
              <a:t>mào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chậu</a:t>
            </a:r>
            <a:r>
              <a:rPr lang="vi-VN" sz="2600">
                <a:latin typeface="Calibri"/>
                <a:cs typeface="Calibri"/>
              </a:rPr>
              <a:t> P, NP cơ </a:t>
            </a:r>
            <a:r>
              <a:rPr lang="vi-VN" sz="2600" err="1">
                <a:latin typeface="Calibri"/>
                <a:cs typeface="Calibri"/>
              </a:rPr>
              <a:t>thắt</a:t>
            </a:r>
            <a:r>
              <a:rPr lang="vi-VN" sz="2600">
                <a:latin typeface="Calibri"/>
                <a:cs typeface="Calibri"/>
              </a:rPr>
              <a:t> lưng </a:t>
            </a:r>
            <a:r>
              <a:rPr lang="vi-VN" sz="2600" err="1">
                <a:latin typeface="Calibri"/>
                <a:cs typeface="Calibri"/>
              </a:rPr>
              <a:t>chậu</a:t>
            </a:r>
            <a:r>
              <a:rPr lang="vi-VN" sz="2600">
                <a:latin typeface="Calibri"/>
                <a:cs typeface="Calibri"/>
              </a:rPr>
              <a:t> (+).</a:t>
            </a:r>
          </a:p>
          <a:p>
            <a:pPr algn="just"/>
            <a:r>
              <a:rPr lang="vi-VN" sz="2600">
                <a:latin typeface="Calibri"/>
                <a:cs typeface="Calibri"/>
              </a:rPr>
              <a:t>- VRT </a:t>
            </a:r>
            <a:r>
              <a:rPr lang="vi-VN" sz="2600" err="1">
                <a:latin typeface="Calibri"/>
                <a:cs typeface="Calibri"/>
              </a:rPr>
              <a:t>tiểu</a:t>
            </a:r>
            <a:r>
              <a:rPr lang="vi-VN" sz="2600">
                <a:latin typeface="Calibri"/>
                <a:cs typeface="Calibri"/>
              </a:rPr>
              <a:t> khung: </a:t>
            </a:r>
            <a:r>
              <a:rPr lang="vi-VN" sz="2600" err="1">
                <a:latin typeface="Calibri"/>
                <a:cs typeface="Calibri"/>
              </a:rPr>
              <a:t>triệu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chứng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đường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tiểu</a:t>
            </a:r>
            <a:r>
              <a:rPr lang="vi-VN" sz="2600">
                <a:latin typeface="Calibri"/>
                <a:cs typeface="Calibri"/>
              </a:rPr>
              <a:t>, </a:t>
            </a:r>
            <a:r>
              <a:rPr lang="vi-VN" sz="2600" err="1">
                <a:latin typeface="Calibri"/>
                <a:cs typeface="Calibri"/>
              </a:rPr>
              <a:t>mót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rặn</a:t>
            </a:r>
            <a:r>
              <a:rPr lang="vi-VN" sz="2600">
                <a:latin typeface="Calibri"/>
                <a:cs typeface="Calibri"/>
              </a:rPr>
              <a:t>, đau </a:t>
            </a:r>
            <a:r>
              <a:rPr lang="vi-VN" sz="2600" err="1">
                <a:latin typeface="Calibri"/>
                <a:cs typeface="Calibri"/>
              </a:rPr>
              <a:t>thấp</a:t>
            </a:r>
            <a:r>
              <a:rPr lang="vi-VN" sz="2600">
                <a:latin typeface="Calibri"/>
                <a:cs typeface="Calibri"/>
              </a:rPr>
              <a:t> ở </a:t>
            </a:r>
            <a:r>
              <a:rPr lang="vi-VN" sz="2600" err="1">
                <a:latin typeface="Calibri"/>
                <a:cs typeface="Calibri"/>
              </a:rPr>
              <a:t>hạ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vị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lệch</a:t>
            </a:r>
            <a:r>
              <a:rPr lang="vi-VN" sz="2600">
                <a:latin typeface="Calibri"/>
                <a:cs typeface="Calibri"/>
              </a:rPr>
              <a:t> P + thăm </a:t>
            </a:r>
            <a:r>
              <a:rPr lang="vi-VN" sz="2600" err="1">
                <a:latin typeface="Calibri"/>
                <a:cs typeface="Calibri"/>
              </a:rPr>
              <a:t>trực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tràng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hậu</a:t>
            </a:r>
            <a:r>
              <a:rPr lang="vi-VN" sz="2600">
                <a:latin typeface="Calibri"/>
                <a:cs typeface="Calibri"/>
              </a:rPr>
              <a:t> môn </a:t>
            </a:r>
            <a:r>
              <a:rPr lang="vi-VN" sz="2600" err="1">
                <a:latin typeface="Calibri"/>
                <a:cs typeface="Calibri"/>
              </a:rPr>
              <a:t>ấn</a:t>
            </a:r>
            <a:r>
              <a:rPr lang="vi-VN" sz="2600">
                <a:latin typeface="Calibri"/>
                <a:cs typeface="Calibri"/>
              </a:rPr>
              <a:t> đau bên P, NP cơ </a:t>
            </a:r>
            <a:r>
              <a:rPr lang="vi-VN" sz="2600" err="1">
                <a:latin typeface="Calibri"/>
                <a:cs typeface="Calibri"/>
              </a:rPr>
              <a:t>bịt</a:t>
            </a:r>
            <a:r>
              <a:rPr lang="vi-VN" sz="2600">
                <a:latin typeface="Calibri"/>
                <a:cs typeface="Calibri"/>
              </a:rPr>
              <a:t> (+).</a:t>
            </a:r>
          </a:p>
          <a:p>
            <a:pPr algn="just"/>
            <a:r>
              <a:rPr lang="vi-VN" sz="2600">
                <a:latin typeface="Calibri"/>
                <a:cs typeface="Calibri"/>
              </a:rPr>
              <a:t>- Sau </a:t>
            </a:r>
            <a:r>
              <a:rPr lang="vi-VN" sz="2600" err="1">
                <a:latin typeface="Calibri"/>
                <a:cs typeface="Calibri"/>
              </a:rPr>
              <a:t>hồi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tràng</a:t>
            </a:r>
            <a:r>
              <a:rPr lang="vi-VN" sz="2600">
                <a:latin typeface="Calibri"/>
                <a:cs typeface="Calibri"/>
              </a:rPr>
              <a:t>: tiêu </a:t>
            </a:r>
            <a:r>
              <a:rPr lang="vi-VN" sz="2600" err="1">
                <a:latin typeface="Calibri"/>
                <a:cs typeface="Calibri"/>
              </a:rPr>
              <a:t>chảy</a:t>
            </a:r>
            <a:r>
              <a:rPr lang="vi-VN" sz="2600">
                <a:latin typeface="Calibri"/>
                <a:cs typeface="Calibri"/>
              </a:rPr>
              <a:t> (do </a:t>
            </a:r>
            <a:r>
              <a:rPr lang="vi-VN" sz="2600" err="1">
                <a:latin typeface="Calibri"/>
                <a:cs typeface="Calibri"/>
              </a:rPr>
              <a:t>kích</a:t>
            </a:r>
            <a:r>
              <a:rPr lang="vi-VN" sz="2600">
                <a:latin typeface="Calibri"/>
                <a:cs typeface="Calibri"/>
              </a:rPr>
              <a:t> </a:t>
            </a:r>
            <a:r>
              <a:rPr lang="vi-VN" sz="2600" err="1">
                <a:latin typeface="Calibri"/>
                <a:cs typeface="Calibri"/>
              </a:rPr>
              <a:t>thích</a:t>
            </a:r>
            <a:r>
              <a:rPr lang="vi-VN" sz="2600">
                <a:latin typeface="Calibri"/>
                <a:cs typeface="Calibri"/>
              </a:rPr>
              <a:t> </a:t>
            </a:r>
            <a:r>
              <a:rPr lang="vi-VN" sz="2600" err="1">
                <a:latin typeface="Calibri"/>
                <a:cs typeface="Calibri"/>
              </a:rPr>
              <a:t>hồi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tràng</a:t>
            </a:r>
            <a:r>
              <a:rPr lang="vi-VN" sz="2600">
                <a:latin typeface="Calibri"/>
                <a:cs typeface="Calibri"/>
              </a:rPr>
              <a:t>)/ </a:t>
            </a:r>
            <a:r>
              <a:rPr lang="vi-VN" sz="2600" err="1">
                <a:latin typeface="Calibri"/>
                <a:cs typeface="Calibri"/>
              </a:rPr>
              <a:t>tắc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ruột</a:t>
            </a:r>
            <a:r>
              <a:rPr lang="vi-VN" sz="2600">
                <a:latin typeface="Calibri"/>
                <a:cs typeface="Calibri"/>
              </a:rPr>
              <a:t> ( VPM khu </a:t>
            </a:r>
            <a:r>
              <a:rPr lang="vi-VN" sz="2600" err="1">
                <a:latin typeface="Calibri"/>
                <a:cs typeface="Calibri"/>
              </a:rPr>
              <a:t>trú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làm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liệt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hồi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tràng</a:t>
            </a:r>
            <a:r>
              <a:rPr lang="vi-VN" sz="2600">
                <a:latin typeface="Calibri"/>
                <a:cs typeface="Calibri"/>
              </a:rPr>
              <a:t>)</a:t>
            </a:r>
          </a:p>
          <a:p>
            <a:pPr algn="just"/>
            <a:r>
              <a:rPr lang="vi-VN" sz="2600">
                <a:latin typeface="Calibri"/>
                <a:cs typeface="Calibri"/>
              </a:rPr>
              <a:t>- RT </a:t>
            </a:r>
            <a:r>
              <a:rPr lang="vi-VN" sz="2600" err="1">
                <a:latin typeface="Calibri"/>
                <a:cs typeface="Calibri"/>
              </a:rPr>
              <a:t>dưới</a:t>
            </a:r>
            <a:r>
              <a:rPr lang="vi-VN" sz="2600">
                <a:latin typeface="Calibri"/>
                <a:cs typeface="Calibri"/>
              </a:rPr>
              <a:t> gan: </a:t>
            </a:r>
            <a:r>
              <a:rPr lang="vi-VN" sz="2600" err="1">
                <a:latin typeface="Calibri"/>
                <a:cs typeface="Calibri"/>
              </a:rPr>
              <a:t>ấn</a:t>
            </a:r>
            <a:r>
              <a:rPr lang="vi-VN" sz="2600">
                <a:latin typeface="Calibri"/>
                <a:cs typeface="Calibri"/>
              </a:rPr>
              <a:t> đau </a:t>
            </a:r>
            <a:r>
              <a:rPr lang="vi-VN" sz="2600" err="1">
                <a:latin typeface="Calibri"/>
                <a:cs typeface="Calibri"/>
              </a:rPr>
              <a:t>hạ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sườn</a:t>
            </a:r>
            <a:r>
              <a:rPr lang="vi-VN" sz="2600">
                <a:latin typeface="Calibri"/>
                <a:cs typeface="Calibri"/>
              </a:rPr>
              <a:t> P</a:t>
            </a:r>
          </a:p>
          <a:p>
            <a:pPr algn="just"/>
            <a:r>
              <a:rPr lang="vi-VN" sz="2600">
                <a:latin typeface="Calibri"/>
                <a:cs typeface="Calibri"/>
              </a:rPr>
              <a:t>- VRT </a:t>
            </a:r>
            <a:r>
              <a:rPr lang="vi-VN" sz="2600" err="1">
                <a:latin typeface="Calibri"/>
                <a:cs typeface="Calibri"/>
              </a:rPr>
              <a:t>hố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chậu</a:t>
            </a:r>
            <a:r>
              <a:rPr lang="vi-VN" sz="2600">
                <a:latin typeface="Calibri"/>
                <a:cs typeface="Calibri"/>
              </a:rPr>
              <a:t> T trong </a:t>
            </a:r>
            <a:r>
              <a:rPr lang="vi-VN" sz="2600" err="1">
                <a:latin typeface="Calibri"/>
                <a:cs typeface="Calibri"/>
              </a:rPr>
              <a:t>đảo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ngược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phủ</a:t>
            </a:r>
            <a:r>
              <a:rPr lang="vi-VN" sz="2600">
                <a:latin typeface="Calibri"/>
                <a:cs typeface="Calibri"/>
              </a:rPr>
              <a:t> </a:t>
            </a:r>
            <a:r>
              <a:rPr lang="vi-VN" sz="2600" err="1">
                <a:latin typeface="Calibri"/>
                <a:cs typeface="Calibri"/>
              </a:rPr>
              <a:t>tạng</a:t>
            </a:r>
            <a:r>
              <a:rPr lang="vi-VN" sz="2600">
                <a:latin typeface="Calibri"/>
                <a:cs typeface="Calibri"/>
              </a:rPr>
              <a:t>.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7140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C891454-C8C2-2BFB-8CB8-4277BBC62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94" y="402757"/>
            <a:ext cx="5562120" cy="619115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4. Theo </a:t>
            </a:r>
            <a:r>
              <a:rPr lang="en-US" b="1" err="1">
                <a:cs typeface="Calibri"/>
              </a:rPr>
              <a:t>lứa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tuổi</a:t>
            </a:r>
            <a:r>
              <a:rPr lang="en-US">
                <a:cs typeface="Calibri"/>
              </a:rPr>
              <a:t>: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- </a:t>
            </a:r>
            <a:r>
              <a:rPr lang="en-US" i="1" u="sng" err="1">
                <a:cs typeface="Calibri"/>
              </a:rPr>
              <a:t>Trẻ</a:t>
            </a:r>
            <a:r>
              <a:rPr lang="en-US" i="1" u="sng">
                <a:cs typeface="Calibri"/>
              </a:rPr>
              <a:t> </a:t>
            </a:r>
            <a:r>
              <a:rPr lang="en-US" i="1" u="sng" err="1">
                <a:cs typeface="Calibri"/>
              </a:rPr>
              <a:t>em</a:t>
            </a:r>
            <a:r>
              <a:rPr lang="en-US" i="1" u="sng">
                <a:cs typeface="Calibri"/>
              </a:rPr>
              <a:t>: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+ Khó </a:t>
            </a:r>
            <a:r>
              <a:rPr lang="en-US" err="1">
                <a:cs typeface="Calibri"/>
              </a:rPr>
              <a:t>khám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khó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khai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thác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bệnh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sử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+ Triệu </a:t>
            </a:r>
            <a:r>
              <a:rPr lang="en-US" err="1">
                <a:cs typeface="Calibri"/>
              </a:rPr>
              <a:t>chứng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không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điển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hình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+ </a:t>
            </a:r>
            <a:r>
              <a:rPr lang="en-US" err="1">
                <a:cs typeface="Calibri"/>
              </a:rPr>
              <a:t>Cần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phân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biệt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với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nhiều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bệnh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nội</a:t>
            </a:r>
            <a:r>
              <a:rPr lang="en-US">
                <a:cs typeface="Calibri"/>
              </a:rPr>
              <a:t> khoa.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+ </a:t>
            </a:r>
            <a:r>
              <a:rPr lang="en-US" err="1">
                <a:cs typeface="Calibri"/>
              </a:rPr>
              <a:t>Nên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dụng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bảng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điểm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siêu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âm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bụng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i="1" u="sng">
                <a:cs typeface="Calibri"/>
              </a:rPr>
              <a:t>- </a:t>
            </a:r>
            <a:r>
              <a:rPr lang="en-US" i="1" u="sng" err="1">
                <a:cs typeface="Calibri"/>
              </a:rPr>
              <a:t>Người</a:t>
            </a:r>
            <a:r>
              <a:rPr lang="en-US" i="1" u="sng">
                <a:cs typeface="Calibri"/>
              </a:rPr>
              <a:t> </a:t>
            </a:r>
            <a:r>
              <a:rPr lang="en-US" i="1" u="sng" err="1">
                <a:cs typeface="Calibri"/>
              </a:rPr>
              <a:t>già</a:t>
            </a:r>
            <a:r>
              <a:rPr lang="en-US" i="1" u="sng">
                <a:cs typeface="Calibri"/>
              </a:rPr>
              <a:t>: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+ </a:t>
            </a:r>
            <a:r>
              <a:rPr lang="en-US" err="1">
                <a:cs typeface="Calibri"/>
              </a:rPr>
              <a:t>Tỷ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lệ</a:t>
            </a:r>
            <a:r>
              <a:rPr lang="en-US">
                <a:cs typeface="Calibri"/>
              </a:rPr>
              <a:t> VPM </a:t>
            </a:r>
            <a:r>
              <a:rPr lang="en-US" err="1">
                <a:cs typeface="Calibri"/>
              </a:rPr>
              <a:t>cao</a:t>
            </a:r>
            <a:r>
              <a:rPr lang="en-US">
                <a:cs typeface="Calibri"/>
              </a:rPr>
              <a:t> (50% ở BN &gt;65 </a:t>
            </a:r>
            <a:r>
              <a:rPr lang="en-US" err="1">
                <a:cs typeface="Calibri"/>
              </a:rPr>
              <a:t>tuổi</a:t>
            </a:r>
            <a:r>
              <a:rPr lang="en-US">
                <a:cs typeface="Calibri"/>
              </a:rPr>
              <a:t>)  </a:t>
            </a:r>
            <a:r>
              <a:rPr lang="en-US" err="1">
                <a:cs typeface="Calibri"/>
              </a:rPr>
              <a:t>triệu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chứng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lâm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sàng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không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rõ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thuốc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bệnh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nền</a:t>
            </a:r>
            <a:r>
              <a:rPr lang="en-US">
                <a:cs typeface="Calibri"/>
              </a:rPr>
              <a:t>, </a:t>
            </a:r>
            <a:r>
              <a:rPr lang="en-US" err="1">
                <a:ea typeface="+mn-lt"/>
                <a:cs typeface="+mn-lt"/>
              </a:rPr>
              <a:t>sức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đề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kháng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yếu</a:t>
            </a:r>
            <a:r>
              <a:rPr lang="en-US">
                <a:cs typeface="Calibri"/>
              </a:rPr>
              <a:t>, RT </a:t>
            </a:r>
            <a:r>
              <a:rPr lang="en-US" err="1">
                <a:cs typeface="Calibri"/>
              </a:rPr>
              <a:t>dễ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thiếu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máu</a:t>
            </a:r>
            <a:r>
              <a:rPr lang="en-US">
                <a:cs typeface="Calibri"/>
              </a:rPr>
              <a:t> do </a:t>
            </a:r>
            <a:r>
              <a:rPr lang="en-US" err="1">
                <a:cs typeface="Calibri"/>
              </a:rPr>
              <a:t>xơ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vữa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mạch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máu</a:t>
            </a:r>
            <a:r>
              <a:rPr lang="en-US"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+</a:t>
            </a:r>
            <a:r>
              <a:rPr lang="en-US" err="1">
                <a:ea typeface="+mn-lt"/>
                <a:cs typeface="+mn-lt"/>
              </a:rPr>
              <a:t>Cần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pbiệt</a:t>
            </a:r>
            <a:r>
              <a:rPr lang="en-US">
                <a:ea typeface="+mn-lt"/>
                <a:cs typeface="+mn-lt"/>
              </a:rPr>
              <a:t>: </a:t>
            </a:r>
            <a:r>
              <a:rPr lang="en-US" err="1">
                <a:ea typeface="+mn-lt"/>
                <a:cs typeface="+mn-lt"/>
              </a:rPr>
              <a:t>khối</a:t>
            </a:r>
            <a:r>
              <a:rPr lang="en-US">
                <a:ea typeface="+mn-lt"/>
                <a:cs typeface="+mn-lt"/>
              </a:rPr>
              <a:t> u </a:t>
            </a:r>
            <a:r>
              <a:rPr lang="en-US" err="1">
                <a:ea typeface="+mn-lt"/>
                <a:cs typeface="+mn-lt"/>
              </a:rPr>
              <a:t>manh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tràng</a:t>
            </a:r>
            <a:r>
              <a:rPr lang="en-US">
                <a:ea typeface="+mn-lt"/>
                <a:cs typeface="+mn-lt"/>
              </a:rPr>
              <a:t>- </a:t>
            </a:r>
            <a:r>
              <a:rPr lang="en-US" err="1">
                <a:ea typeface="+mn-lt"/>
                <a:cs typeface="+mn-lt"/>
              </a:rPr>
              <a:t>đại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tràng</a:t>
            </a:r>
            <a:r>
              <a:rPr lang="en-US">
                <a:ea typeface="+mn-lt"/>
                <a:cs typeface="+mn-lt"/>
              </a:rPr>
              <a:t> P, </a:t>
            </a:r>
            <a:r>
              <a:rPr lang="en-US" err="1">
                <a:ea typeface="+mn-lt"/>
                <a:cs typeface="+mn-lt"/>
              </a:rPr>
              <a:t>bệnh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túi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thừa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đại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tràng</a:t>
            </a:r>
            <a:r>
              <a:rPr lang="en-US">
                <a:ea typeface="+mn-lt"/>
                <a:cs typeface="+mn-lt"/>
              </a:rPr>
              <a:t>, </a:t>
            </a:r>
            <a:r>
              <a:rPr lang="en-US" err="1">
                <a:ea typeface="+mn-lt"/>
                <a:cs typeface="+mn-lt"/>
              </a:rPr>
              <a:t>xoắn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đại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tràng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chậu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hồng</a:t>
            </a:r>
            <a:r>
              <a:rPr lang="en-US">
                <a:ea typeface="+mn-lt"/>
                <a:cs typeface="+mn-lt"/>
              </a:rPr>
              <a:t>, </a:t>
            </a:r>
            <a:r>
              <a:rPr lang="en-US" err="1">
                <a:ea typeface="+mn-lt"/>
                <a:cs typeface="+mn-lt"/>
              </a:rPr>
              <a:t>đau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sau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nhiễm</a:t>
            </a:r>
            <a:r>
              <a:rPr lang="en-US">
                <a:ea typeface="+mn-lt"/>
                <a:cs typeface="+mn-lt"/>
              </a:rPr>
              <a:t> herpes</a:t>
            </a:r>
            <a:endParaRPr lang="en-US"/>
          </a:p>
          <a:p>
            <a:pPr marL="0" indent="0">
              <a:buNone/>
            </a:pPr>
            <a:r>
              <a:rPr lang="en-US">
                <a:cs typeface="Calibri"/>
              </a:rPr>
              <a:t>+ </a:t>
            </a:r>
            <a:r>
              <a:rPr lang="en-US" err="1">
                <a:cs typeface="Calibri"/>
              </a:rPr>
              <a:t>Nên</a:t>
            </a:r>
            <a:r>
              <a:rPr lang="en-US">
                <a:cs typeface="Calibri"/>
              </a:rPr>
              <a:t> CT scan </a:t>
            </a:r>
            <a:r>
              <a:rPr lang="en-US" err="1">
                <a:cs typeface="Calibri"/>
              </a:rPr>
              <a:t>bụng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Hình ảnh 3" descr="Ảnh có chứa văn bản&#10;&#10;Mô tả được tự động tạo">
            <a:extLst>
              <a:ext uri="{FF2B5EF4-FFF2-40B4-BE49-F238E27FC236}">
                <a16:creationId xmlns:a16="http://schemas.microsoft.com/office/drawing/2014/main" id="{851AF0D4-F51D-B78C-F2FD-3BF075EBD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29" t="50207" r="54365" b="18388"/>
          <a:stretch/>
        </p:blipFill>
        <p:spPr>
          <a:xfrm>
            <a:off x="5845834" y="8636"/>
            <a:ext cx="3293287" cy="3432638"/>
          </a:xfrm>
          <a:prstGeom prst="rect">
            <a:avLst/>
          </a:prstGeom>
        </p:spPr>
      </p:pic>
      <p:pic>
        <p:nvPicPr>
          <p:cNvPr id="4" name="Hình ảnh 5" descr="Ảnh có chứa văn bản, màn hình, thiết bị điện tử, ảnh chụp màn hình&#10;&#10;Mô tả được tự động tạo">
            <a:extLst>
              <a:ext uri="{FF2B5EF4-FFF2-40B4-BE49-F238E27FC236}">
                <a16:creationId xmlns:a16="http://schemas.microsoft.com/office/drawing/2014/main" id="{4E3A068F-D248-D175-4B26-D3AED64CEC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23" t="15335" r="29270" b="19743"/>
          <a:stretch/>
        </p:blipFill>
        <p:spPr>
          <a:xfrm>
            <a:off x="5845835" y="3434229"/>
            <a:ext cx="3298985" cy="341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6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69C6DA-7A76-5A45-667A-E1FDC23691FE}"/>
              </a:ext>
            </a:extLst>
          </p:cNvPr>
          <p:cNvSpPr txBox="1">
            <a:spLocks/>
          </p:cNvSpPr>
          <p:nvPr/>
        </p:nvSpPr>
        <p:spPr>
          <a:xfrm>
            <a:off x="482600" y="321734"/>
            <a:ext cx="8178799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CÁC THỂ LÂM SÀNG</a:t>
            </a:r>
            <a:endParaRPr lang="en-US" sz="3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C891454-C8C2-2BFB-8CB8-4277BBC62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77" y="1452301"/>
            <a:ext cx="5389592" cy="4724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5. Theo </a:t>
            </a:r>
            <a:r>
              <a:rPr lang="en-US" err="1">
                <a:cs typeface="Calibri"/>
              </a:rPr>
              <a:t>cơ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địa</a:t>
            </a:r>
            <a:r>
              <a:rPr lang="en-US">
                <a:cs typeface="Calibri"/>
              </a:rPr>
              <a:t>: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Béo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phì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thành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bụng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dày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khó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khám</a:t>
            </a:r>
            <a:r>
              <a:rPr lang="en-US">
                <a:cs typeface="Calibri"/>
              </a:rPr>
              <a:t> --&gt; </a:t>
            </a:r>
            <a:r>
              <a:rPr lang="en-US" err="1">
                <a:cs typeface="Calibri"/>
              </a:rPr>
              <a:t>Tìm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dấu</a:t>
            </a:r>
            <a:r>
              <a:rPr lang="en-US">
                <a:cs typeface="Calibri"/>
              </a:rPr>
              <a:t> Rovsing, </a:t>
            </a:r>
            <a:r>
              <a:rPr lang="en-US" err="1">
                <a:cs typeface="Calibri"/>
              </a:rPr>
              <a:t>xét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nghiệm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hình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ảnh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học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hỗ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trợ</a:t>
            </a:r>
            <a:r>
              <a:rPr lang="en-US"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Phụ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nữ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thai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tỷ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lệ</a:t>
            </a:r>
            <a:r>
              <a:rPr lang="en-US">
                <a:cs typeface="Calibri"/>
              </a:rPr>
              <a:t> 1/1.400, </a:t>
            </a:r>
            <a:r>
              <a:rPr lang="en-US" err="1">
                <a:cs typeface="Calibri"/>
              </a:rPr>
              <a:t>phân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biệt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với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triệu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chứng</a:t>
            </a:r>
            <a:r>
              <a:rPr lang="en-US">
                <a:cs typeface="Calibri"/>
              </a:rPr>
              <a:t> RLTH </a:t>
            </a:r>
            <a:r>
              <a:rPr lang="en-US" err="1">
                <a:cs typeface="Calibri"/>
              </a:rPr>
              <a:t>trong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thai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kì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các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cấp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cứu</a:t>
            </a:r>
            <a:r>
              <a:rPr lang="en-US">
                <a:cs typeface="Calibri"/>
              </a:rPr>
              <a:t> sản khoa.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- Suy </a:t>
            </a:r>
            <a:r>
              <a:rPr lang="en-US" err="1">
                <a:cs typeface="Calibri"/>
              </a:rPr>
              <a:t>giảm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miễn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dịch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hỗ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trợ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của</a:t>
            </a:r>
            <a:r>
              <a:rPr lang="en-US">
                <a:cs typeface="Calibri"/>
              </a:rPr>
              <a:t> CĐHA/ NS/ </a:t>
            </a:r>
            <a:r>
              <a:rPr lang="en-US" err="1">
                <a:cs typeface="Calibri"/>
              </a:rPr>
              <a:t>chọc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dò</a:t>
            </a:r>
            <a:r>
              <a:rPr lang="en-US">
                <a:cs typeface="Calibri"/>
              </a:rPr>
              <a:t> ổ </a:t>
            </a:r>
            <a:r>
              <a:rPr lang="en-US" err="1">
                <a:cs typeface="Calibri"/>
              </a:rPr>
              <a:t>bụng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Hình ảnh 8" descr="Ảnh có chứa văn bản&#10;&#10;Mô tả được tự động tạo">
            <a:extLst>
              <a:ext uri="{FF2B5EF4-FFF2-40B4-BE49-F238E27FC236}">
                <a16:creationId xmlns:a16="http://schemas.microsoft.com/office/drawing/2014/main" id="{A022005C-1D00-77B1-AC5C-E9B22C3FE1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92" t="53333" r="4876" b="6061"/>
          <a:stretch/>
        </p:blipFill>
        <p:spPr>
          <a:xfrm>
            <a:off x="5759570" y="3434094"/>
            <a:ext cx="2892120" cy="3341014"/>
          </a:xfrm>
          <a:prstGeom prst="rect">
            <a:avLst/>
          </a:prstGeom>
        </p:spPr>
      </p:pic>
      <p:pic>
        <p:nvPicPr>
          <p:cNvPr id="9" name="Hình ảnh 8" descr="Ảnh có chứa văn bản&#10;&#10;Mô tả được tự động tạo">
            <a:extLst>
              <a:ext uri="{FF2B5EF4-FFF2-40B4-BE49-F238E27FC236}">
                <a16:creationId xmlns:a16="http://schemas.microsoft.com/office/drawing/2014/main" id="{61B9508B-84E8-2570-FB22-B3EB59CB3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26" t="6422" r="20466" b="55494"/>
          <a:stretch/>
        </p:blipFill>
        <p:spPr>
          <a:xfrm>
            <a:off x="5759569" y="184810"/>
            <a:ext cx="3004289" cy="318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0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Hình ảnh 6">
            <a:extLst>
              <a:ext uri="{FF2B5EF4-FFF2-40B4-BE49-F238E27FC236}">
                <a16:creationId xmlns:a16="http://schemas.microsoft.com/office/drawing/2014/main" id="{C6144C13-3B2D-210E-18D4-B40C0DE1F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50" t="37741" r="19531" b="10193"/>
          <a:stretch/>
        </p:blipFill>
        <p:spPr>
          <a:xfrm>
            <a:off x="6162135" y="3759269"/>
            <a:ext cx="2893073" cy="27205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69C6DA-7A76-5A45-667A-E1FDC23691FE}"/>
              </a:ext>
            </a:extLst>
          </p:cNvPr>
          <p:cNvSpPr txBox="1">
            <a:spLocks/>
          </p:cNvSpPr>
          <p:nvPr/>
        </p:nvSpPr>
        <p:spPr>
          <a:xfrm>
            <a:off x="482600" y="5432"/>
            <a:ext cx="8178799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CÁC THỂ LÂM SÀNG</a:t>
            </a:r>
            <a:endParaRPr lang="en-US" sz="3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C891454-C8C2-2BFB-8CB8-4277BBC62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336" y="992228"/>
            <a:ext cx="6209102" cy="53572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900" b="1">
                <a:cs typeface="Calibri"/>
              </a:rPr>
              <a:t>6. Theo </a:t>
            </a:r>
            <a:r>
              <a:rPr lang="en-US" sz="1900" b="1" err="1">
                <a:cs typeface="Calibri"/>
              </a:rPr>
              <a:t>giai</a:t>
            </a:r>
            <a:r>
              <a:rPr lang="en-US" sz="1900" b="1">
                <a:cs typeface="Calibri"/>
              </a:rPr>
              <a:t> </a:t>
            </a:r>
            <a:r>
              <a:rPr lang="en-US" sz="1900" b="1" err="1">
                <a:cs typeface="Calibri"/>
              </a:rPr>
              <a:t>đoạn</a:t>
            </a:r>
            <a:r>
              <a:rPr lang="en-US" sz="1900" b="1">
                <a:cs typeface="Calibri"/>
              </a:rPr>
              <a:t> </a:t>
            </a:r>
            <a:r>
              <a:rPr lang="en-US" sz="1900" b="1" err="1">
                <a:cs typeface="Calibri"/>
              </a:rPr>
              <a:t>bệnh</a:t>
            </a:r>
            <a:r>
              <a:rPr lang="en-US" sz="1900" b="1">
                <a:cs typeface="Calibri"/>
              </a:rPr>
              <a:t>:</a:t>
            </a:r>
          </a:p>
          <a:p>
            <a:pPr marL="0" indent="0">
              <a:buNone/>
            </a:pPr>
            <a:r>
              <a:rPr lang="en-US" sz="1900">
                <a:cs typeface="Calibri"/>
              </a:rPr>
              <a:t>- </a:t>
            </a:r>
            <a:r>
              <a:rPr lang="en-US" sz="1900" b="1" err="1">
                <a:cs typeface="Calibri"/>
              </a:rPr>
              <a:t>Viêm</a:t>
            </a:r>
            <a:r>
              <a:rPr lang="en-US" sz="1900" b="1">
                <a:cs typeface="Calibri"/>
              </a:rPr>
              <a:t> </a:t>
            </a:r>
            <a:r>
              <a:rPr lang="en-US" sz="1900" b="1" err="1">
                <a:cs typeface="Calibri"/>
              </a:rPr>
              <a:t>phúc</a:t>
            </a:r>
            <a:r>
              <a:rPr lang="en-US" sz="1900" b="1">
                <a:cs typeface="Calibri"/>
              </a:rPr>
              <a:t> </a:t>
            </a:r>
            <a:r>
              <a:rPr lang="en-US" sz="1900" b="1" err="1">
                <a:cs typeface="Calibri"/>
              </a:rPr>
              <a:t>mạc</a:t>
            </a:r>
            <a:r>
              <a:rPr lang="en-US" sz="1900" b="1">
                <a:cs typeface="Calibri"/>
              </a:rPr>
              <a:t>:</a:t>
            </a:r>
          </a:p>
          <a:p>
            <a:pPr marL="0" indent="0">
              <a:buNone/>
            </a:pPr>
            <a:r>
              <a:rPr lang="en-US" sz="1900">
                <a:cs typeface="Calibri"/>
              </a:rPr>
              <a:t>VPM </a:t>
            </a:r>
            <a:r>
              <a:rPr lang="en-US" sz="1900" err="1">
                <a:cs typeface="Calibri"/>
              </a:rPr>
              <a:t>tức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thì</a:t>
            </a:r>
            <a:r>
              <a:rPr lang="en-US" sz="1900">
                <a:cs typeface="Calibri"/>
              </a:rPr>
              <a:t>: </a:t>
            </a:r>
            <a:r>
              <a:rPr lang="en-US" sz="1900" err="1">
                <a:cs typeface="Calibri"/>
              </a:rPr>
              <a:t>thường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là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thể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nhiễm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độc</a:t>
            </a:r>
            <a:r>
              <a:rPr lang="en-US" sz="1900">
                <a:cs typeface="Calibri"/>
              </a:rPr>
              <a:t> ở </a:t>
            </a:r>
            <a:r>
              <a:rPr lang="en-US" sz="1900" err="1">
                <a:cs typeface="Calibri"/>
              </a:rPr>
              <a:t>trẻ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nhỏ</a:t>
            </a:r>
            <a:endParaRPr lang="en-US" sz="1900">
              <a:cs typeface="Calibri"/>
            </a:endParaRPr>
          </a:p>
          <a:p>
            <a:pPr marL="0" indent="0">
              <a:buNone/>
            </a:pPr>
            <a:r>
              <a:rPr lang="en-US" sz="1900">
                <a:cs typeface="Calibri"/>
              </a:rPr>
              <a:t>VPM </a:t>
            </a:r>
            <a:r>
              <a:rPr lang="en-US" sz="1900" err="1">
                <a:cs typeface="Calibri"/>
              </a:rPr>
              <a:t>sau</a:t>
            </a:r>
            <a:r>
              <a:rPr lang="en-US" sz="1900">
                <a:cs typeface="Calibri"/>
              </a:rPr>
              <a:t> 24h: </a:t>
            </a:r>
            <a:r>
              <a:rPr lang="en-US" sz="1900" err="1">
                <a:cs typeface="Calibri"/>
              </a:rPr>
              <a:t>là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diễn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tiến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tự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nhiên</a:t>
            </a:r>
            <a:r>
              <a:rPr lang="en-US" sz="1900">
                <a:cs typeface="Calibri"/>
              </a:rPr>
              <a:t> hay </a:t>
            </a:r>
            <a:r>
              <a:rPr lang="en-US" sz="1900" err="1">
                <a:cs typeface="Calibri"/>
              </a:rPr>
              <a:t>gặp</a:t>
            </a:r>
            <a:endParaRPr lang="en-US" sz="1900">
              <a:cs typeface="Calibri"/>
            </a:endParaRPr>
          </a:p>
          <a:p>
            <a:pPr marL="0" indent="0">
              <a:buNone/>
            </a:pPr>
            <a:r>
              <a:rPr lang="en-US" sz="1900">
                <a:cs typeface="Calibri"/>
              </a:rPr>
              <a:t>VPM 2 </a:t>
            </a:r>
            <a:r>
              <a:rPr lang="en-US" sz="1900" err="1">
                <a:cs typeface="Calibri"/>
              </a:rPr>
              <a:t>thì</a:t>
            </a:r>
            <a:r>
              <a:rPr lang="en-US" sz="1900">
                <a:cs typeface="Calibri"/>
              </a:rPr>
              <a:t>: </a:t>
            </a:r>
            <a:r>
              <a:rPr lang="en-US" sz="1900" err="1">
                <a:cs typeface="Calibri"/>
              </a:rPr>
              <a:t>có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thời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gian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giảm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đau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làm</a:t>
            </a:r>
            <a:r>
              <a:rPr lang="en-US" sz="1900">
                <a:cs typeface="Calibri"/>
              </a:rPr>
              <a:t> </a:t>
            </a:r>
            <a:r>
              <a:rPr lang="en-US" sz="1900" err="1">
                <a:cs typeface="Calibri"/>
              </a:rPr>
              <a:t>dễ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nhầm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lẫn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bệnh</a:t>
            </a:r>
            <a:r>
              <a:rPr lang="en-US" sz="1900">
                <a:cs typeface="Calibri"/>
              </a:rPr>
              <a:t> </a:t>
            </a:r>
            <a:r>
              <a:rPr lang="en-US" sz="1900" err="1">
                <a:cs typeface="Calibri"/>
              </a:rPr>
              <a:t>lí</a:t>
            </a:r>
            <a:r>
              <a:rPr lang="en-US" sz="1900">
                <a:cs typeface="Calibri"/>
              </a:rPr>
              <a:t> </a:t>
            </a:r>
            <a:r>
              <a:rPr lang="en-US" sz="1900" err="1">
                <a:cs typeface="Calibri"/>
              </a:rPr>
              <a:t>khác</a:t>
            </a:r>
            <a:r>
              <a:rPr lang="en-US" sz="1900"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 sz="1900">
                <a:cs typeface="Calibri"/>
              </a:rPr>
              <a:t>VMN 3 </a:t>
            </a:r>
            <a:r>
              <a:rPr lang="en-US" sz="1900" err="1">
                <a:cs typeface="Calibri"/>
              </a:rPr>
              <a:t>thì</a:t>
            </a:r>
            <a:r>
              <a:rPr lang="en-US" sz="1900">
                <a:cs typeface="Calibri"/>
              </a:rPr>
              <a:t>: VRT --&gt; </a:t>
            </a:r>
            <a:r>
              <a:rPr lang="en-US" sz="1900" err="1">
                <a:cs typeface="Calibri"/>
              </a:rPr>
              <a:t>áp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xe</a:t>
            </a:r>
            <a:r>
              <a:rPr lang="en-US" sz="1900">
                <a:cs typeface="Calibri"/>
              </a:rPr>
              <a:t> RT --&gt; </a:t>
            </a:r>
            <a:r>
              <a:rPr lang="en-US" sz="1900" err="1">
                <a:cs typeface="Calibri"/>
              </a:rPr>
              <a:t>áp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xe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vỡ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gây</a:t>
            </a:r>
            <a:r>
              <a:rPr lang="en-US" sz="1900">
                <a:cs typeface="Calibri"/>
              </a:rPr>
              <a:t> VPM</a:t>
            </a:r>
          </a:p>
          <a:p>
            <a:pPr marL="0" indent="0">
              <a:buNone/>
            </a:pPr>
            <a:r>
              <a:rPr lang="en-US" sz="1900">
                <a:cs typeface="Calibri"/>
              </a:rPr>
              <a:t>- </a:t>
            </a:r>
            <a:r>
              <a:rPr lang="en-US" sz="1900" b="1" err="1">
                <a:cs typeface="Calibri"/>
              </a:rPr>
              <a:t>Đám</a:t>
            </a:r>
            <a:r>
              <a:rPr lang="en-US" sz="1900" b="1">
                <a:cs typeface="Calibri"/>
              </a:rPr>
              <a:t> </a:t>
            </a:r>
            <a:r>
              <a:rPr lang="en-US" sz="1900" b="1" err="1">
                <a:cs typeface="Calibri"/>
              </a:rPr>
              <a:t>quánh</a:t>
            </a:r>
            <a:r>
              <a:rPr lang="en-US" sz="1900" b="1">
                <a:cs typeface="Calibri"/>
              </a:rPr>
              <a:t> RT:</a:t>
            </a:r>
          </a:p>
          <a:p>
            <a:pPr marL="0" indent="0">
              <a:buNone/>
            </a:pPr>
            <a:r>
              <a:rPr lang="en-US" sz="1900" err="1">
                <a:cs typeface="Calibri"/>
              </a:rPr>
              <a:t>Quánh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sau</a:t>
            </a:r>
            <a:r>
              <a:rPr lang="en-US" sz="1900">
                <a:cs typeface="Calibri"/>
              </a:rPr>
              <a:t> 4-5d, </a:t>
            </a:r>
            <a:r>
              <a:rPr lang="en-US" sz="1900" err="1">
                <a:cs typeface="Calibri"/>
              </a:rPr>
              <a:t>tối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đa</a:t>
            </a:r>
            <a:r>
              <a:rPr lang="en-US" sz="1900">
                <a:cs typeface="Calibri"/>
              </a:rPr>
              <a:t> 10d, </a:t>
            </a:r>
            <a:r>
              <a:rPr lang="en-US" sz="1900" err="1">
                <a:cs typeface="Calibri"/>
              </a:rPr>
              <a:t>giảm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dần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và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biến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mất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trước</a:t>
            </a:r>
            <a:r>
              <a:rPr lang="en-US" sz="1900">
                <a:cs typeface="Calibri"/>
              </a:rPr>
              <a:t> 4w</a:t>
            </a:r>
          </a:p>
          <a:p>
            <a:pPr marL="0" indent="0">
              <a:buNone/>
            </a:pPr>
            <a:r>
              <a:rPr lang="en-US" sz="1900" err="1">
                <a:cs typeface="Calibri"/>
              </a:rPr>
              <a:t>Có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thể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tự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khỏi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hoàn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toàn</a:t>
            </a:r>
            <a:r>
              <a:rPr lang="en-US" sz="1900">
                <a:cs typeface="Calibri"/>
              </a:rPr>
              <a:t>/ </a:t>
            </a:r>
            <a:r>
              <a:rPr lang="en-US" sz="1900" err="1">
                <a:cs typeface="Calibri"/>
              </a:rPr>
              <a:t>viêm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lại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về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sau</a:t>
            </a:r>
            <a:r>
              <a:rPr lang="en-US" sz="1900">
                <a:cs typeface="Calibri"/>
              </a:rPr>
              <a:t>/ </a:t>
            </a:r>
            <a:r>
              <a:rPr lang="en-US" sz="1900" err="1">
                <a:cs typeface="Calibri"/>
              </a:rPr>
              <a:t>áp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xe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hóa</a:t>
            </a:r>
            <a:endParaRPr lang="en-US" sz="1900">
              <a:cs typeface="Calibri"/>
            </a:endParaRPr>
          </a:p>
          <a:p>
            <a:pPr marL="0" indent="0">
              <a:buNone/>
            </a:pPr>
            <a:r>
              <a:rPr lang="en-US" sz="1900" err="1">
                <a:cs typeface="Calibri"/>
              </a:rPr>
              <a:t>Cần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phân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biệt</a:t>
            </a:r>
            <a:r>
              <a:rPr lang="en-US" sz="1900">
                <a:cs typeface="Calibri"/>
              </a:rPr>
              <a:t> u </a:t>
            </a:r>
            <a:r>
              <a:rPr lang="en-US" sz="1900" err="1">
                <a:cs typeface="Calibri"/>
              </a:rPr>
              <a:t>manh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tràng</a:t>
            </a:r>
            <a:r>
              <a:rPr lang="en-US" sz="1900">
                <a:cs typeface="Calibri"/>
              </a:rPr>
              <a:t>/ u RT</a:t>
            </a:r>
          </a:p>
          <a:p>
            <a:pPr marL="0" indent="0">
              <a:buNone/>
            </a:pPr>
            <a:r>
              <a:rPr lang="en-US" sz="1900">
                <a:cs typeface="Calibri"/>
              </a:rPr>
              <a:t>- </a:t>
            </a:r>
            <a:r>
              <a:rPr lang="en-US" sz="1900" b="1" err="1">
                <a:cs typeface="Calibri"/>
              </a:rPr>
              <a:t>Áp</a:t>
            </a:r>
            <a:r>
              <a:rPr lang="en-US" sz="1900" b="1">
                <a:cs typeface="Calibri"/>
              </a:rPr>
              <a:t> </a:t>
            </a:r>
            <a:r>
              <a:rPr lang="en-US" sz="1900" b="1" err="1">
                <a:cs typeface="Calibri"/>
              </a:rPr>
              <a:t>xe</a:t>
            </a:r>
            <a:r>
              <a:rPr lang="en-US" sz="1900" b="1">
                <a:cs typeface="Calibri"/>
              </a:rPr>
              <a:t> RT: </a:t>
            </a:r>
            <a:r>
              <a:rPr lang="en-US" sz="1900">
                <a:cs typeface="Calibri"/>
              </a:rPr>
              <a:t>Sau 3-5d. </a:t>
            </a:r>
            <a:r>
              <a:rPr lang="en-US" sz="1900" err="1">
                <a:cs typeface="Calibri"/>
              </a:rPr>
              <a:t>Sốt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cao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biểu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hiện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nhiễm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trùng</a:t>
            </a:r>
            <a:r>
              <a:rPr lang="en-US" sz="1900">
                <a:cs typeface="Calibri"/>
              </a:rPr>
              <a:t> + </a:t>
            </a:r>
            <a:r>
              <a:rPr lang="en-US" sz="1900" err="1">
                <a:cs typeface="Calibri"/>
              </a:rPr>
              <a:t>khám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có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khối</a:t>
            </a:r>
            <a:r>
              <a:rPr lang="en-US" sz="1900">
                <a:cs typeface="Calibri"/>
              </a:rPr>
              <a:t> </a:t>
            </a:r>
            <a:r>
              <a:rPr lang="en-US" sz="1900" err="1">
                <a:cs typeface="Calibri"/>
              </a:rPr>
              <a:t>áp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xe</a:t>
            </a:r>
            <a:r>
              <a:rPr lang="en-US" sz="1900">
                <a:cs typeface="Calibri"/>
              </a:rPr>
              <a:t>: </a:t>
            </a:r>
            <a:r>
              <a:rPr lang="en-US" sz="1900" err="1">
                <a:ea typeface="+mn-lt"/>
                <a:cs typeface="+mn-lt"/>
              </a:rPr>
              <a:t>Khối</a:t>
            </a:r>
            <a:r>
              <a:rPr lang="en-US" sz="1900">
                <a:ea typeface="+mn-lt"/>
                <a:cs typeface="+mn-lt"/>
              </a:rPr>
              <a:t> ở HCP </a:t>
            </a:r>
            <a:r>
              <a:rPr lang="en-US" sz="1900" err="1">
                <a:ea typeface="+mn-lt"/>
                <a:cs typeface="+mn-lt"/>
              </a:rPr>
              <a:t>ghạn</a:t>
            </a:r>
            <a:r>
              <a:rPr lang="en-US" sz="1900">
                <a:ea typeface="+mn-lt"/>
                <a:cs typeface="+mn-lt"/>
              </a:rPr>
              <a:t> </a:t>
            </a:r>
            <a:r>
              <a:rPr lang="en-US" sz="1900" err="1">
                <a:ea typeface="+mn-lt"/>
                <a:cs typeface="+mn-lt"/>
              </a:rPr>
              <a:t>rõ</a:t>
            </a:r>
            <a:r>
              <a:rPr lang="en-US" sz="1900">
                <a:ea typeface="+mn-lt"/>
                <a:cs typeface="+mn-lt"/>
              </a:rPr>
              <a:t>, </a:t>
            </a:r>
            <a:r>
              <a:rPr lang="en-US" sz="1900" err="1">
                <a:ea typeface="+mn-lt"/>
                <a:cs typeface="+mn-lt"/>
              </a:rPr>
              <a:t>mật</a:t>
            </a:r>
            <a:r>
              <a:rPr lang="en-US" sz="1900">
                <a:ea typeface="+mn-lt"/>
                <a:cs typeface="+mn-lt"/>
              </a:rPr>
              <a:t> </a:t>
            </a:r>
            <a:r>
              <a:rPr lang="en-US" sz="1900" err="1">
                <a:ea typeface="+mn-lt"/>
                <a:cs typeface="+mn-lt"/>
              </a:rPr>
              <a:t>độ</a:t>
            </a:r>
            <a:r>
              <a:rPr lang="en-US" sz="1900">
                <a:ea typeface="+mn-lt"/>
                <a:cs typeface="+mn-lt"/>
              </a:rPr>
              <a:t> </a:t>
            </a:r>
            <a:r>
              <a:rPr lang="en-US" sz="1900" err="1">
                <a:ea typeface="+mn-lt"/>
                <a:cs typeface="+mn-lt"/>
              </a:rPr>
              <a:t>mềm</a:t>
            </a:r>
            <a:r>
              <a:rPr lang="en-US" sz="1900">
                <a:ea typeface="+mn-lt"/>
                <a:cs typeface="+mn-lt"/>
              </a:rPr>
              <a:t>, ko di </a:t>
            </a:r>
            <a:r>
              <a:rPr lang="en-US" sz="1900" err="1">
                <a:ea typeface="+mn-lt"/>
                <a:cs typeface="+mn-lt"/>
              </a:rPr>
              <a:t>động</a:t>
            </a:r>
            <a:r>
              <a:rPr lang="en-US" sz="1900">
                <a:ea typeface="+mn-lt"/>
                <a:cs typeface="+mn-lt"/>
              </a:rPr>
              <a:t>, </a:t>
            </a:r>
            <a:r>
              <a:rPr lang="en-US" sz="1900" err="1">
                <a:ea typeface="+mn-lt"/>
                <a:cs typeface="+mn-lt"/>
              </a:rPr>
              <a:t>ấn</a:t>
            </a:r>
            <a:r>
              <a:rPr lang="en-US" sz="1900">
                <a:ea typeface="+mn-lt"/>
                <a:cs typeface="+mn-lt"/>
              </a:rPr>
              <a:t> </a:t>
            </a:r>
            <a:r>
              <a:rPr lang="en-US" sz="1900" err="1">
                <a:ea typeface="+mn-lt"/>
                <a:cs typeface="+mn-lt"/>
              </a:rPr>
              <a:t>đau</a:t>
            </a:r>
            <a:r>
              <a:rPr lang="en-US" sz="1900">
                <a:ea typeface="+mn-lt"/>
                <a:cs typeface="+mn-lt"/>
              </a:rPr>
              <a:t> </a:t>
            </a:r>
            <a:r>
              <a:rPr lang="en-US" sz="1900" err="1">
                <a:ea typeface="+mn-lt"/>
                <a:cs typeface="+mn-lt"/>
              </a:rPr>
              <a:t>nhiều</a:t>
            </a:r>
            <a:r>
              <a:rPr lang="en-US" sz="1900">
                <a:ea typeface="+mn-lt"/>
                <a:cs typeface="+mn-lt"/>
              </a:rPr>
              <a:t>.</a:t>
            </a:r>
            <a:endParaRPr lang="en-US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Hình ảnh 3">
            <a:extLst>
              <a:ext uri="{FF2B5EF4-FFF2-40B4-BE49-F238E27FC236}">
                <a16:creationId xmlns:a16="http://schemas.microsoft.com/office/drawing/2014/main" id="{FC855F12-D9B2-9601-B4AB-D928D2634F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71" t="36806" r="57755" b="8796"/>
          <a:stretch/>
        </p:blipFill>
        <p:spPr>
          <a:xfrm>
            <a:off x="6162136" y="501112"/>
            <a:ext cx="2944468" cy="2975307"/>
          </a:xfrm>
          <a:prstGeom prst="rect">
            <a:avLst/>
          </a:prstGeom>
        </p:spPr>
      </p:pic>
      <p:pic>
        <p:nvPicPr>
          <p:cNvPr id="4" name="Hình ảnh 5">
            <a:extLst>
              <a:ext uri="{FF2B5EF4-FFF2-40B4-BE49-F238E27FC236}">
                <a16:creationId xmlns:a16="http://schemas.microsoft.com/office/drawing/2014/main" id="{BBB1A0E4-9474-CA06-B9F1-7F463FB3A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2990" t="192279" r="151309" b="-145370"/>
          <a:stretch/>
        </p:blipFill>
        <p:spPr>
          <a:xfrm>
            <a:off x="3494980" y="3256695"/>
            <a:ext cx="869076" cy="81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9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875" y="1469"/>
            <a:ext cx="9149750" cy="1416169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/>
              <a:t>ĐIỀU TRỊ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4047" y="1538078"/>
            <a:ext cx="5744473" cy="46388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err="1"/>
              <a:t>Viêm</a:t>
            </a:r>
            <a:r>
              <a:rPr lang="en-US" b="1"/>
              <a:t> RT </a:t>
            </a:r>
            <a:r>
              <a:rPr lang="en-US" b="1" err="1"/>
              <a:t>cấp</a:t>
            </a:r>
            <a:r>
              <a:rPr lang="en-US" b="1"/>
              <a:t> </a:t>
            </a:r>
            <a:r>
              <a:rPr lang="en-US">
                <a:sym typeface="Wingdings" pitchFamily="2" charset="2"/>
              </a:rPr>
              <a:t> </a:t>
            </a:r>
            <a:r>
              <a:rPr lang="en-US" err="1">
                <a:sym typeface="Wingdings" pitchFamily="2" charset="2"/>
              </a:rPr>
              <a:t>Phẫu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thuật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cắt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bỏ</a:t>
            </a:r>
            <a:r>
              <a:rPr lang="en-US">
                <a:sym typeface="Wingdings" pitchFamily="2" charset="2"/>
              </a:rPr>
              <a:t> RT</a:t>
            </a:r>
          </a:p>
          <a:p>
            <a:pPr marL="0" indent="0">
              <a:buNone/>
            </a:pPr>
            <a:r>
              <a:rPr lang="en-US"/>
              <a:t>-</a:t>
            </a:r>
            <a:r>
              <a:rPr lang="en-US">
                <a:sym typeface="Wingdings" pitchFamily="2" charset="2"/>
              </a:rPr>
              <a:t> </a:t>
            </a:r>
            <a:r>
              <a:rPr lang="en-US" err="1">
                <a:sym typeface="Wingdings" pitchFamily="2" charset="2"/>
              </a:rPr>
              <a:t>Điều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trị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triệu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chứng</a:t>
            </a:r>
            <a:r>
              <a:rPr lang="en-US">
                <a:sym typeface="Wingdings" pitchFamily="2" charset="2"/>
              </a:rPr>
              <a:t> + </a:t>
            </a:r>
            <a:r>
              <a:rPr lang="en-US" err="1">
                <a:sym typeface="Wingdings" pitchFamily="2" charset="2"/>
              </a:rPr>
              <a:t>bệnh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lí</a:t>
            </a:r>
            <a:r>
              <a:rPr lang="en-US">
                <a:sym typeface="Wingdings" pitchFamily="2" charset="2"/>
              </a:rPr>
              <a:t> </a:t>
            </a:r>
            <a:r>
              <a:rPr lang="en-US" err="1">
                <a:sym typeface="Wingdings" pitchFamily="2" charset="2"/>
              </a:rPr>
              <a:t>kèm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theo.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- </a:t>
            </a:r>
            <a:r>
              <a:rPr lang="en-US" err="1">
                <a:sym typeface="Wingdings" pitchFamily="2" charset="2"/>
              </a:rPr>
              <a:t>Kháng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sinh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dự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phòng</a:t>
            </a:r>
            <a:r>
              <a:rPr lang="en-US">
                <a:sym typeface="Wingdings" pitchFamily="2" charset="2"/>
              </a:rPr>
              <a:t>/ </a:t>
            </a:r>
            <a:r>
              <a:rPr lang="en-US" err="1">
                <a:sym typeface="Wingdings" pitchFamily="2" charset="2"/>
              </a:rPr>
              <a:t>điều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trị</a:t>
            </a:r>
            <a:r>
              <a:rPr lang="en-US">
                <a:sym typeface="Wingdings" pitchFamily="2" charset="2"/>
              </a:rPr>
              <a:t>.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Hình ảnh 4" descr="Ảnh có chứa rau&#10;&#10;Mô tả được tự động tạo">
            <a:extLst>
              <a:ext uri="{FF2B5EF4-FFF2-40B4-BE49-F238E27FC236}">
                <a16:creationId xmlns:a16="http://schemas.microsoft.com/office/drawing/2014/main" id="{B72998F1-1484-4452-3CBA-909A6B247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" y="3598473"/>
            <a:ext cx="3235445" cy="3327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7" name="Đường kết nối Mũi tên Thẳng 6">
            <a:extLst>
              <a:ext uri="{FF2B5EF4-FFF2-40B4-BE49-F238E27FC236}">
                <a16:creationId xmlns:a16="http://schemas.microsoft.com/office/drawing/2014/main" id="{4405D953-D863-0FF9-E657-48D4A1A9B2AA}"/>
              </a:ext>
            </a:extLst>
          </p:cNvPr>
          <p:cNvCxnSpPr/>
          <p:nvPr/>
        </p:nvCxnSpPr>
        <p:spPr>
          <a:xfrm>
            <a:off x="1454091" y="4236108"/>
            <a:ext cx="891395" cy="1178943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65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7442" y="962984"/>
            <a:ext cx="7886700" cy="49983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b="1" err="1"/>
              <a:t>Áp</a:t>
            </a:r>
            <a:r>
              <a:rPr lang="en-US" sz="2600" b="1"/>
              <a:t> </a:t>
            </a:r>
            <a:r>
              <a:rPr lang="en-US" sz="2600" b="1" err="1"/>
              <a:t>xe</a:t>
            </a:r>
            <a:r>
              <a:rPr lang="en-US" sz="2600" b="1"/>
              <a:t> RT:</a:t>
            </a:r>
            <a:endParaRPr lang="en-US" sz="2600" b="1">
              <a:cs typeface="Calibri"/>
            </a:endParaRPr>
          </a:p>
          <a:p>
            <a:pPr>
              <a:buFontTx/>
              <a:buChar char="-"/>
            </a:pPr>
            <a:r>
              <a:rPr lang="en-US" sz="2600"/>
              <a:t>Bảo </a:t>
            </a:r>
            <a:r>
              <a:rPr lang="en-US" sz="2600" err="1"/>
              <a:t>tồn</a:t>
            </a:r>
            <a:r>
              <a:rPr lang="en-US" sz="2600"/>
              <a:t> </a:t>
            </a:r>
            <a:r>
              <a:rPr lang="en-US" sz="2600" err="1"/>
              <a:t>bằng</a:t>
            </a:r>
            <a:r>
              <a:rPr lang="en-US" sz="2600"/>
              <a:t> KS, </a:t>
            </a:r>
            <a:r>
              <a:rPr lang="en-US" sz="2600" err="1"/>
              <a:t>dẫn</a:t>
            </a:r>
            <a:r>
              <a:rPr lang="en-US" sz="2600"/>
              <a:t> </a:t>
            </a:r>
            <a:r>
              <a:rPr lang="en-US" sz="2600" err="1"/>
              <a:t>lưu</a:t>
            </a:r>
            <a:r>
              <a:rPr lang="en-US" sz="2600"/>
              <a:t> ổ </a:t>
            </a:r>
            <a:r>
              <a:rPr lang="en-US" sz="2600" err="1"/>
              <a:t>áp</a:t>
            </a:r>
            <a:r>
              <a:rPr lang="en-US" sz="2600"/>
              <a:t> </a:t>
            </a:r>
            <a:r>
              <a:rPr lang="en-US" sz="2600" err="1"/>
              <a:t>xe</a:t>
            </a:r>
            <a:r>
              <a:rPr lang="en-US" sz="2600"/>
              <a:t> qua da </a:t>
            </a:r>
            <a:r>
              <a:rPr lang="en-US" sz="2600" err="1"/>
              <a:t>nếu</a:t>
            </a:r>
            <a:r>
              <a:rPr lang="en-US" sz="2600"/>
              <a:t> </a:t>
            </a:r>
            <a:r>
              <a:rPr lang="en-US" sz="2600" err="1"/>
              <a:t>được</a:t>
            </a:r>
            <a:r>
              <a:rPr lang="en-US" sz="2600"/>
              <a:t>.</a:t>
            </a:r>
            <a:endParaRPr lang="en-US" sz="2600">
              <a:cs typeface="Calibri"/>
            </a:endParaRPr>
          </a:p>
          <a:p>
            <a:pPr marL="0" indent="0">
              <a:buNone/>
            </a:pPr>
            <a:r>
              <a:rPr lang="en-US" sz="2600">
                <a:cs typeface="Calibri"/>
              </a:rPr>
              <a:t>&lt;/= 4cm: KS </a:t>
            </a:r>
            <a:r>
              <a:rPr lang="en-US" sz="2600">
                <a:ea typeface="+mn-lt"/>
                <a:cs typeface="+mn-lt"/>
              </a:rPr>
              <a:t>( X --&gt;</a:t>
            </a:r>
            <a:r>
              <a:rPr lang="en-US" sz="2600">
                <a:cs typeface="Calibri"/>
              </a:rPr>
              <a:t> </a:t>
            </a:r>
            <a:r>
              <a:rPr lang="en-US" sz="2600" err="1">
                <a:cs typeface="Calibri"/>
              </a:rPr>
              <a:t>chọc</a:t>
            </a:r>
            <a:r>
              <a:rPr lang="en-US" sz="2600">
                <a:cs typeface="Calibri"/>
              </a:rPr>
              <a:t> </a:t>
            </a:r>
            <a:r>
              <a:rPr lang="en-US" sz="2600" err="1">
                <a:cs typeface="Calibri"/>
              </a:rPr>
              <a:t>hút</a:t>
            </a:r>
            <a:r>
              <a:rPr lang="en-US" sz="2600">
                <a:cs typeface="Calibri"/>
              </a:rPr>
              <a:t>/ </a:t>
            </a:r>
            <a:r>
              <a:rPr lang="en-US" sz="2600" err="1">
                <a:cs typeface="Calibri"/>
              </a:rPr>
              <a:t>dẫn</a:t>
            </a:r>
            <a:r>
              <a:rPr lang="en-US" sz="2600">
                <a:cs typeface="Calibri"/>
              </a:rPr>
              <a:t> </a:t>
            </a:r>
            <a:r>
              <a:rPr lang="en-US" sz="2600" err="1">
                <a:cs typeface="Calibri"/>
              </a:rPr>
              <a:t>lưu</a:t>
            </a:r>
            <a:r>
              <a:rPr lang="en-US" sz="2600">
                <a:cs typeface="Calibri"/>
              </a:rPr>
              <a:t> </a:t>
            </a:r>
            <a:r>
              <a:rPr lang="en-US" sz="2600" err="1">
                <a:cs typeface="Calibri"/>
              </a:rPr>
              <a:t>qa</a:t>
            </a:r>
            <a:r>
              <a:rPr lang="en-US" sz="2600">
                <a:cs typeface="Calibri"/>
              </a:rPr>
              <a:t> da)</a:t>
            </a:r>
          </a:p>
          <a:p>
            <a:pPr marL="0" indent="0">
              <a:buNone/>
            </a:pPr>
            <a:r>
              <a:rPr lang="en-US" sz="2600">
                <a:cs typeface="Calibri"/>
              </a:rPr>
              <a:t>&gt;4-6cm: KS +</a:t>
            </a:r>
            <a:r>
              <a:rPr lang="en-US" sz="2600">
                <a:ea typeface="+mn-lt"/>
                <a:cs typeface="+mn-lt"/>
              </a:rPr>
              <a:t> </a:t>
            </a:r>
            <a:r>
              <a:rPr lang="en-US" sz="2600" err="1">
                <a:ea typeface="+mn-lt"/>
                <a:cs typeface="+mn-lt"/>
              </a:rPr>
              <a:t>chọc</a:t>
            </a:r>
            <a:r>
              <a:rPr lang="en-US" sz="2600">
                <a:ea typeface="+mn-lt"/>
                <a:cs typeface="+mn-lt"/>
              </a:rPr>
              <a:t> </a:t>
            </a:r>
            <a:r>
              <a:rPr lang="en-US" sz="2600" err="1">
                <a:ea typeface="+mn-lt"/>
                <a:cs typeface="+mn-lt"/>
              </a:rPr>
              <a:t>hút</a:t>
            </a:r>
            <a:r>
              <a:rPr lang="en-US" sz="2600">
                <a:ea typeface="+mn-lt"/>
                <a:cs typeface="+mn-lt"/>
              </a:rPr>
              <a:t>/ </a:t>
            </a:r>
            <a:r>
              <a:rPr lang="en-US" sz="2600" err="1">
                <a:ea typeface="+mn-lt"/>
                <a:cs typeface="+mn-lt"/>
              </a:rPr>
              <a:t>dẫn</a:t>
            </a:r>
            <a:r>
              <a:rPr lang="en-US" sz="2600">
                <a:ea typeface="+mn-lt"/>
                <a:cs typeface="+mn-lt"/>
              </a:rPr>
              <a:t> </a:t>
            </a:r>
            <a:r>
              <a:rPr lang="en-US" sz="2600" err="1">
                <a:ea typeface="+mn-lt"/>
                <a:cs typeface="+mn-lt"/>
              </a:rPr>
              <a:t>lưu</a:t>
            </a:r>
            <a:r>
              <a:rPr lang="en-US" sz="2600">
                <a:ea typeface="+mn-lt"/>
                <a:cs typeface="+mn-lt"/>
              </a:rPr>
              <a:t> </a:t>
            </a:r>
            <a:r>
              <a:rPr lang="en-US" sz="2600" err="1">
                <a:ea typeface="+mn-lt"/>
                <a:cs typeface="+mn-lt"/>
              </a:rPr>
              <a:t>qa</a:t>
            </a:r>
            <a:r>
              <a:rPr lang="en-US" sz="2600">
                <a:ea typeface="+mn-lt"/>
                <a:cs typeface="+mn-lt"/>
              </a:rPr>
              <a:t> da ( X --&gt; </a:t>
            </a:r>
            <a:r>
              <a:rPr lang="en-US" sz="2600" err="1">
                <a:ea typeface="+mn-lt"/>
                <a:cs typeface="+mn-lt"/>
              </a:rPr>
              <a:t>mổ</a:t>
            </a:r>
            <a:r>
              <a:rPr lang="en-US" sz="2600">
                <a:ea typeface="+mn-lt"/>
                <a:cs typeface="+mn-lt"/>
              </a:rPr>
              <a:t>)</a:t>
            </a:r>
            <a:endParaRPr lang="en-US" sz="2600"/>
          </a:p>
          <a:p>
            <a:pPr marL="0" indent="0">
              <a:buNone/>
            </a:pPr>
            <a:r>
              <a:rPr lang="en-US" sz="2600">
                <a:cs typeface="Calibri"/>
              </a:rPr>
              <a:t>&gt;/=7cm, </a:t>
            </a:r>
            <a:r>
              <a:rPr lang="en-US" sz="2600" err="1">
                <a:cs typeface="Calibri"/>
              </a:rPr>
              <a:t>áp</a:t>
            </a:r>
            <a:r>
              <a:rPr lang="en-US" sz="2600">
                <a:cs typeface="Calibri"/>
              </a:rPr>
              <a:t> </a:t>
            </a:r>
            <a:r>
              <a:rPr lang="en-US" sz="2600" err="1">
                <a:cs typeface="Calibri"/>
              </a:rPr>
              <a:t>xe</a:t>
            </a:r>
            <a:r>
              <a:rPr lang="en-US" sz="2600">
                <a:cs typeface="Calibri"/>
              </a:rPr>
              <a:t> </a:t>
            </a:r>
            <a:r>
              <a:rPr lang="en-US" sz="2600" err="1">
                <a:cs typeface="Calibri"/>
              </a:rPr>
              <a:t>giữa</a:t>
            </a:r>
            <a:r>
              <a:rPr lang="en-US" sz="2600">
                <a:cs typeface="Calibri"/>
              </a:rPr>
              <a:t> </a:t>
            </a:r>
            <a:r>
              <a:rPr lang="en-US" sz="2600" err="1">
                <a:cs typeface="Calibri"/>
              </a:rPr>
              <a:t>các</a:t>
            </a:r>
            <a:r>
              <a:rPr lang="en-US" sz="2600">
                <a:cs typeface="Calibri"/>
              </a:rPr>
              <a:t> </a:t>
            </a:r>
            <a:r>
              <a:rPr lang="en-US" sz="2600" err="1">
                <a:cs typeface="Calibri"/>
              </a:rPr>
              <a:t>quai</a:t>
            </a:r>
            <a:r>
              <a:rPr lang="en-US" sz="2600">
                <a:cs typeface="Calibri"/>
              </a:rPr>
              <a:t> </a:t>
            </a:r>
            <a:r>
              <a:rPr lang="en-US" sz="2600" err="1">
                <a:cs typeface="Calibri"/>
              </a:rPr>
              <a:t>ruột</a:t>
            </a:r>
            <a:r>
              <a:rPr lang="en-US" sz="2600">
                <a:cs typeface="Calibri"/>
              </a:rPr>
              <a:t>: </a:t>
            </a:r>
            <a:r>
              <a:rPr lang="en-US" sz="2600" err="1">
                <a:cs typeface="Calibri"/>
              </a:rPr>
              <a:t>mổ</a:t>
            </a:r>
          </a:p>
          <a:p>
            <a:r>
              <a:rPr lang="en-US" sz="2600" b="1" err="1"/>
              <a:t>Đám</a:t>
            </a:r>
            <a:r>
              <a:rPr lang="en-US" sz="2600" b="1"/>
              <a:t> </a:t>
            </a:r>
            <a:r>
              <a:rPr lang="en-US" sz="2600" b="1" err="1"/>
              <a:t>quánh</a:t>
            </a:r>
            <a:r>
              <a:rPr lang="en-US" sz="2600" b="1"/>
              <a:t> RT:</a:t>
            </a:r>
            <a:endParaRPr lang="en-US" sz="2600" b="1">
              <a:cs typeface="Calibri"/>
            </a:endParaRPr>
          </a:p>
          <a:p>
            <a:pPr>
              <a:buFontTx/>
              <a:buChar char="-"/>
            </a:pPr>
            <a:r>
              <a:rPr lang="en-US" sz="2600" err="1"/>
              <a:t>Điều</a:t>
            </a:r>
            <a:r>
              <a:rPr lang="en-US" sz="2600"/>
              <a:t> </a:t>
            </a:r>
            <a:r>
              <a:rPr lang="en-US" sz="2600" err="1"/>
              <a:t>trị</a:t>
            </a:r>
            <a:r>
              <a:rPr lang="en-US" sz="2600"/>
              <a:t> KS + </a:t>
            </a:r>
            <a:r>
              <a:rPr lang="en-US" sz="2600" err="1"/>
              <a:t>theo</a:t>
            </a:r>
            <a:r>
              <a:rPr lang="en-US" sz="2600"/>
              <a:t> </a:t>
            </a:r>
            <a:r>
              <a:rPr lang="en-US" sz="2600" err="1"/>
              <a:t>dõi</a:t>
            </a:r>
            <a:r>
              <a:rPr lang="en-US" sz="2600"/>
              <a:t> </a:t>
            </a:r>
            <a:r>
              <a:rPr lang="en-US" sz="2600" err="1"/>
              <a:t>diễn</a:t>
            </a:r>
            <a:r>
              <a:rPr lang="en-US" sz="2600"/>
              <a:t> </a:t>
            </a:r>
            <a:r>
              <a:rPr lang="en-US" sz="2600" err="1"/>
              <a:t>tiến</a:t>
            </a:r>
            <a:r>
              <a:rPr lang="en-US" sz="2600"/>
              <a:t>, </a:t>
            </a:r>
            <a:r>
              <a:rPr lang="en-US" sz="2600" err="1"/>
              <a:t>cắt</a:t>
            </a:r>
            <a:r>
              <a:rPr lang="en-US" sz="2600"/>
              <a:t> RT </a:t>
            </a:r>
            <a:r>
              <a:rPr lang="en-US" sz="2600" err="1"/>
              <a:t>sau</a:t>
            </a:r>
            <a:r>
              <a:rPr lang="en-US" sz="2600"/>
              <a:t> 4-6w</a:t>
            </a:r>
            <a:endParaRPr lang="en-US" sz="2600">
              <a:cs typeface="Calibri"/>
            </a:endParaRPr>
          </a:p>
          <a:p>
            <a:pPr>
              <a:buFontTx/>
              <a:buChar char="-"/>
            </a:pPr>
            <a:r>
              <a:rPr lang="en-US" sz="2600" err="1"/>
              <a:t>Nên</a:t>
            </a:r>
            <a:r>
              <a:rPr lang="en-US" sz="2600"/>
              <a:t> </a:t>
            </a:r>
            <a:r>
              <a:rPr lang="en-US" sz="2600" err="1"/>
              <a:t>nội</a:t>
            </a:r>
            <a:r>
              <a:rPr lang="en-US" sz="2600"/>
              <a:t> soi </a:t>
            </a:r>
            <a:r>
              <a:rPr lang="en-US" sz="2600" err="1"/>
              <a:t>đại</a:t>
            </a:r>
            <a:r>
              <a:rPr lang="en-US" sz="2600"/>
              <a:t> </a:t>
            </a:r>
            <a:r>
              <a:rPr lang="en-US" sz="2600" err="1"/>
              <a:t>tràng</a:t>
            </a:r>
            <a:r>
              <a:rPr lang="en-US" sz="2600"/>
              <a:t> </a:t>
            </a:r>
            <a:r>
              <a:rPr lang="en-US" sz="2600" err="1"/>
              <a:t>sau</a:t>
            </a:r>
            <a:r>
              <a:rPr lang="en-US" sz="2600"/>
              <a:t> 1 </a:t>
            </a:r>
            <a:r>
              <a:rPr lang="en-US" sz="2600" err="1"/>
              <a:t>tháng</a:t>
            </a:r>
            <a:r>
              <a:rPr lang="en-US" sz="2600"/>
              <a:t> </a:t>
            </a:r>
            <a:r>
              <a:rPr lang="en-US" sz="2600">
                <a:sym typeface="Wingdings" pitchFamily="2" charset="2"/>
              </a:rPr>
              <a:t> </a:t>
            </a:r>
            <a:r>
              <a:rPr lang="en-US" sz="2600" err="1">
                <a:sym typeface="Wingdings" pitchFamily="2" charset="2"/>
              </a:rPr>
              <a:t>tránh</a:t>
            </a:r>
            <a:r>
              <a:rPr lang="en-US" sz="2600">
                <a:sym typeface="Wingdings" pitchFamily="2" charset="2"/>
              </a:rPr>
              <a:t> </a:t>
            </a:r>
            <a:r>
              <a:rPr lang="en-US" sz="2600" err="1">
                <a:sym typeface="Wingdings" pitchFamily="2" charset="2"/>
              </a:rPr>
              <a:t>sót</a:t>
            </a:r>
            <a:r>
              <a:rPr lang="en-US" sz="2600">
                <a:sym typeface="Wingdings" pitchFamily="2" charset="2"/>
              </a:rPr>
              <a:t> u </a:t>
            </a:r>
            <a:r>
              <a:rPr lang="en-US" sz="2600" err="1">
                <a:sym typeface="Wingdings" pitchFamily="2" charset="2"/>
              </a:rPr>
              <a:t>manh</a:t>
            </a:r>
            <a:r>
              <a:rPr lang="en-US" sz="2600">
                <a:sym typeface="Wingdings" pitchFamily="2" charset="2"/>
              </a:rPr>
              <a:t> </a:t>
            </a:r>
            <a:r>
              <a:rPr lang="en-US" sz="2600" err="1">
                <a:sym typeface="Wingdings" pitchFamily="2" charset="2"/>
              </a:rPr>
              <a:t>tràng</a:t>
            </a:r>
            <a:r>
              <a:rPr lang="en-US" sz="2600">
                <a:sym typeface="Wingdings" pitchFamily="2" charset="2"/>
              </a:rPr>
              <a:t>/ u RT</a:t>
            </a:r>
            <a:endParaRPr lang="en-US" sz="2600">
              <a:cs typeface="Calibri"/>
            </a:endParaRPr>
          </a:p>
          <a:p>
            <a:pPr marL="0" indent="0">
              <a:buNone/>
            </a:pPr>
            <a:endParaRPr lang="en-US" sz="2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5778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1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6131316" y="457951"/>
            <a:ext cx="2240924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PHẪU THUẬT CẮT RT</a:t>
            </a:r>
            <a:endParaRPr lang="en-US" b="1">
              <a:cs typeface="Calibri Light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556519"/>
              </p:ext>
            </p:extLst>
          </p:nvPr>
        </p:nvGraphicFramePr>
        <p:xfrm>
          <a:off x="790754" y="1365849"/>
          <a:ext cx="7568724" cy="489795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90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0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8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2673">
                <a:tc>
                  <a:txBody>
                    <a:bodyPr/>
                    <a:lstStyle/>
                    <a:p>
                      <a:endParaRPr lang="en-US" sz="2200">
                        <a:latin typeface="Calibri"/>
                      </a:endParaRPr>
                    </a:p>
                  </a:txBody>
                  <a:tcPr marL="58120" marR="58120" marT="29060" marB="2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err="1">
                          <a:latin typeface="Calibri"/>
                        </a:rPr>
                        <a:t>Mổ</a:t>
                      </a:r>
                      <a:r>
                        <a:rPr lang="en-US" sz="2400" baseline="0">
                          <a:latin typeface="Calibri"/>
                        </a:rPr>
                        <a:t> </a:t>
                      </a:r>
                      <a:r>
                        <a:rPr lang="en-US" sz="2400" baseline="0" err="1">
                          <a:latin typeface="Calibri"/>
                        </a:rPr>
                        <a:t>nội</a:t>
                      </a:r>
                      <a:r>
                        <a:rPr lang="en-US" sz="2400" baseline="0">
                          <a:latin typeface="Calibri"/>
                        </a:rPr>
                        <a:t> soi</a:t>
                      </a:r>
                      <a:endParaRPr lang="en-US" sz="2400">
                        <a:latin typeface="Calibri"/>
                      </a:endParaRPr>
                    </a:p>
                  </a:txBody>
                  <a:tcPr marL="58120" marR="58120" marT="29060" marB="290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err="1">
                          <a:latin typeface="Calibri"/>
                        </a:rPr>
                        <a:t>Mổ</a:t>
                      </a:r>
                      <a:r>
                        <a:rPr lang="en-US" sz="2400" baseline="0">
                          <a:latin typeface="Calibri"/>
                        </a:rPr>
                        <a:t> </a:t>
                      </a:r>
                      <a:r>
                        <a:rPr lang="en-US" sz="2400" baseline="0" err="1">
                          <a:latin typeface="Calibri"/>
                        </a:rPr>
                        <a:t>mở</a:t>
                      </a:r>
                      <a:endParaRPr lang="en-US" sz="2400">
                        <a:latin typeface="Calibri"/>
                      </a:endParaRPr>
                    </a:p>
                  </a:txBody>
                  <a:tcPr marL="58120" marR="58120" marT="29060" marB="290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7639">
                <a:tc>
                  <a:txBody>
                    <a:bodyPr/>
                    <a:lstStyle/>
                    <a:p>
                      <a:pPr algn="ctr"/>
                      <a:r>
                        <a:rPr lang="en-US" sz="2200" err="1">
                          <a:latin typeface="Calibri"/>
                        </a:rPr>
                        <a:t>Ưu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điểm</a:t>
                      </a:r>
                      <a:endParaRPr lang="en-US" sz="2200">
                        <a:latin typeface="Calibri"/>
                      </a:endParaRPr>
                    </a:p>
                  </a:txBody>
                  <a:tcPr marL="58120" marR="58120" marT="29060" marB="290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err="1">
                          <a:latin typeface="Calibri"/>
                        </a:rPr>
                        <a:t>Ít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xâm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hại</a:t>
                      </a:r>
                      <a:r>
                        <a:rPr lang="en-US" sz="2200" baseline="0">
                          <a:latin typeface="Calibri"/>
                        </a:rPr>
                        <a:t>: </a:t>
                      </a:r>
                      <a:r>
                        <a:rPr lang="en-US" sz="2200" baseline="0" err="1">
                          <a:latin typeface="Calibri"/>
                        </a:rPr>
                        <a:t>ít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đau</a:t>
                      </a:r>
                      <a:r>
                        <a:rPr lang="en-US" sz="2200" baseline="0">
                          <a:latin typeface="Calibri"/>
                        </a:rPr>
                        <a:t>, </a:t>
                      </a:r>
                      <a:r>
                        <a:rPr lang="en-US" sz="2200" baseline="0" err="1">
                          <a:latin typeface="Calibri"/>
                        </a:rPr>
                        <a:t>phục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hồi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nhanh</a:t>
                      </a:r>
                      <a:endParaRPr lang="vi-VN" sz="2200" baseline="0">
                        <a:latin typeface="Calibri"/>
                      </a:endParaRPr>
                    </a:p>
                    <a:p>
                      <a:r>
                        <a:rPr lang="vi-VN" sz="2200" baseline="0" err="1">
                          <a:latin typeface="Calibri"/>
                        </a:rPr>
                        <a:t>Thám</a:t>
                      </a:r>
                      <a:r>
                        <a:rPr lang="vi-VN" sz="2200" baseline="0">
                          <a:latin typeface="Calibri"/>
                        </a:rPr>
                        <a:t> </a:t>
                      </a:r>
                      <a:r>
                        <a:rPr lang="vi-VN" sz="2200" baseline="0" err="1">
                          <a:latin typeface="Calibri"/>
                        </a:rPr>
                        <a:t>sát</a:t>
                      </a:r>
                      <a:r>
                        <a:rPr lang="vi-VN" sz="2200" baseline="0">
                          <a:latin typeface="Calibri"/>
                        </a:rPr>
                        <a:t> </a:t>
                      </a:r>
                      <a:r>
                        <a:rPr lang="vi-VN" sz="2200" baseline="0" err="1">
                          <a:latin typeface="Calibri"/>
                        </a:rPr>
                        <a:t>rộng</a:t>
                      </a:r>
                      <a:endParaRPr lang="en-US" sz="2200" baseline="0">
                        <a:latin typeface="Calibri"/>
                      </a:endParaRPr>
                    </a:p>
                    <a:p>
                      <a:r>
                        <a:rPr lang="en-US" sz="2200" baseline="0" err="1">
                          <a:latin typeface="Calibri"/>
                        </a:rPr>
                        <a:t>Ít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biến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chứng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nhiễm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trùng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vết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mổ</a:t>
                      </a:r>
                      <a:r>
                        <a:rPr lang="en-US" sz="2200" baseline="0">
                          <a:latin typeface="Calibri"/>
                        </a:rPr>
                        <a:t>, </a:t>
                      </a:r>
                      <a:r>
                        <a:rPr lang="en-US" sz="2200" baseline="0" err="1">
                          <a:latin typeface="Calibri"/>
                        </a:rPr>
                        <a:t>dính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ruột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sau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mổ</a:t>
                      </a:r>
                      <a:endParaRPr lang="en-US" sz="2200">
                        <a:latin typeface="Calibri"/>
                      </a:endParaRPr>
                    </a:p>
                  </a:txBody>
                  <a:tcPr marL="58120" marR="58120" marT="29060" marB="29060"/>
                </a:tc>
                <a:tc>
                  <a:txBody>
                    <a:bodyPr/>
                    <a:lstStyle/>
                    <a:p>
                      <a:r>
                        <a:rPr lang="en-US" sz="2200" err="1">
                          <a:latin typeface="Calibri"/>
                        </a:rPr>
                        <a:t>Có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thể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dùng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trong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các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trường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hợp</a:t>
                      </a:r>
                      <a:r>
                        <a:rPr lang="en-US" sz="2200" baseline="0">
                          <a:latin typeface="Calibri"/>
                        </a:rPr>
                        <a:t> VRT </a:t>
                      </a:r>
                      <a:r>
                        <a:rPr lang="en-US" sz="2200" baseline="0" err="1">
                          <a:latin typeface="Calibri"/>
                        </a:rPr>
                        <a:t>có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biến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chứng</a:t>
                      </a:r>
                      <a:r>
                        <a:rPr lang="en-US" sz="2200" baseline="0">
                          <a:latin typeface="Calibri"/>
                        </a:rPr>
                        <a:t>, </a:t>
                      </a:r>
                      <a:r>
                        <a:rPr lang="en-US" sz="2200" baseline="0" err="1">
                          <a:latin typeface="Calibri"/>
                        </a:rPr>
                        <a:t>trường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hợp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chống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chỉ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định</a:t>
                      </a:r>
                      <a:r>
                        <a:rPr lang="en-US" sz="2200" baseline="0">
                          <a:latin typeface="Calibri"/>
                        </a:rPr>
                        <a:t> </a:t>
                      </a:r>
                      <a:r>
                        <a:rPr lang="en-US" sz="2200" baseline="0" err="1">
                          <a:latin typeface="Calibri"/>
                        </a:rPr>
                        <a:t>mổ</a:t>
                      </a:r>
                      <a:r>
                        <a:rPr lang="en-US" sz="2200" baseline="0">
                          <a:latin typeface="Calibri"/>
                        </a:rPr>
                        <a:t> </a:t>
                      </a:r>
                      <a:r>
                        <a:rPr lang="en-US" sz="2200" baseline="0" err="1">
                          <a:latin typeface="Calibri"/>
                        </a:rPr>
                        <a:t>nội</a:t>
                      </a:r>
                      <a:r>
                        <a:rPr lang="en-US" sz="2200" baseline="0">
                          <a:latin typeface="Calibri"/>
                        </a:rPr>
                        <a:t> soi.</a:t>
                      </a:r>
                      <a:endParaRPr lang="en-US" sz="2200">
                        <a:latin typeface="Calibri"/>
                      </a:endParaRPr>
                    </a:p>
                  </a:txBody>
                  <a:tcPr marL="58120" marR="58120" marT="29060" marB="290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7639">
                <a:tc>
                  <a:txBody>
                    <a:bodyPr/>
                    <a:lstStyle/>
                    <a:p>
                      <a:pPr algn="ctr"/>
                      <a:r>
                        <a:rPr lang="en-US" sz="2200" err="1">
                          <a:latin typeface="Calibri"/>
                        </a:rPr>
                        <a:t>Nhược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điểm</a:t>
                      </a:r>
                      <a:endParaRPr lang="en-US" sz="2200">
                        <a:latin typeface="Calibri"/>
                      </a:endParaRPr>
                    </a:p>
                  </a:txBody>
                  <a:tcPr marL="58120" marR="58120" marT="29060" marB="290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err="1">
                          <a:latin typeface="Calibri"/>
                        </a:rPr>
                        <a:t>Cần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trang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thiết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vi-VN" sz="2200" baseline="0" err="1">
                          <a:latin typeface="Calibri"/>
                        </a:rPr>
                        <a:t>bị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và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phẫu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thuật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viên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được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huấn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vi-VN" sz="2200" baseline="0" err="1">
                          <a:latin typeface="Calibri"/>
                        </a:rPr>
                        <a:t>luyện</a:t>
                      </a:r>
                      <a:r>
                        <a:rPr lang="vi-VN" sz="2200" baseline="0">
                          <a:latin typeface="Calibri"/>
                        </a:rPr>
                        <a:t>.</a:t>
                      </a:r>
                    </a:p>
                    <a:p>
                      <a:r>
                        <a:rPr lang="vi-VN" sz="2200" baseline="0" err="1">
                          <a:latin typeface="Calibri"/>
                        </a:rPr>
                        <a:t>Giá</a:t>
                      </a:r>
                      <a:r>
                        <a:rPr lang="vi-VN" sz="2200" baseline="0">
                          <a:latin typeface="Calibri"/>
                        </a:rPr>
                        <a:t> </a:t>
                      </a:r>
                      <a:r>
                        <a:rPr lang="vi-VN" sz="2200" baseline="0" err="1">
                          <a:latin typeface="Calibri"/>
                        </a:rPr>
                        <a:t>thành</a:t>
                      </a:r>
                      <a:r>
                        <a:rPr lang="vi-VN" sz="2200" baseline="0">
                          <a:latin typeface="Calibri"/>
                        </a:rPr>
                        <a:t> cao.</a:t>
                      </a:r>
                      <a:endParaRPr lang="en-US" sz="2200">
                        <a:latin typeface="Calibri"/>
                      </a:endParaRPr>
                    </a:p>
                  </a:txBody>
                  <a:tcPr marL="58120" marR="58120" marT="29060" marB="29060"/>
                </a:tc>
                <a:tc>
                  <a:txBody>
                    <a:bodyPr/>
                    <a:lstStyle/>
                    <a:p>
                      <a:r>
                        <a:rPr lang="en-US" sz="2200" err="1">
                          <a:latin typeface="Calibri"/>
                        </a:rPr>
                        <a:t>Thời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gian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nằm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viện</a:t>
                      </a:r>
                      <a:r>
                        <a:rPr lang="en-US" sz="2200" baseline="0">
                          <a:latin typeface="Calibri"/>
                        </a:rPr>
                        <a:t> , </a:t>
                      </a:r>
                      <a:r>
                        <a:rPr lang="en-US" sz="2200" baseline="0" err="1">
                          <a:latin typeface="Calibri"/>
                        </a:rPr>
                        <a:t>phục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hồi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lâu</a:t>
                      </a:r>
                      <a:endParaRPr lang="en-US" sz="2200" baseline="0">
                        <a:latin typeface="Calibri"/>
                      </a:endParaRPr>
                    </a:p>
                    <a:p>
                      <a:r>
                        <a:rPr lang="en-US" sz="2200" baseline="0">
                          <a:latin typeface="Calibri"/>
                        </a:rPr>
                        <a:t>Nguy </a:t>
                      </a:r>
                      <a:r>
                        <a:rPr lang="en-US" sz="2200" baseline="0" err="1">
                          <a:latin typeface="Calibri"/>
                        </a:rPr>
                        <a:t>cơ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biến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chứng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nhiễm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trùng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vết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mổ</a:t>
                      </a:r>
                      <a:r>
                        <a:rPr lang="en-US" sz="2200" baseline="0">
                          <a:latin typeface="Calibri"/>
                        </a:rPr>
                        <a:t>, </a:t>
                      </a:r>
                      <a:r>
                        <a:rPr lang="en-US" sz="2200" baseline="0" err="1">
                          <a:latin typeface="Calibri"/>
                        </a:rPr>
                        <a:t>dính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ruột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sau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mổ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cao</a:t>
                      </a:r>
                      <a:r>
                        <a:rPr lang="en-US" sz="2200" baseline="0">
                          <a:latin typeface="Calibri"/>
                        </a:rPr>
                        <a:t> </a:t>
                      </a:r>
                      <a:r>
                        <a:rPr lang="en-US" sz="2200" baseline="0" err="1">
                          <a:latin typeface="Calibri"/>
                        </a:rPr>
                        <a:t>hơn</a:t>
                      </a:r>
                      <a:r>
                        <a:rPr lang="en-US" sz="2200" baseline="0">
                          <a:latin typeface="Calibri"/>
                        </a:rPr>
                        <a:t>.</a:t>
                      </a:r>
                      <a:endParaRPr lang="en-US" sz="2200">
                        <a:latin typeface="Calibri"/>
                      </a:endParaRPr>
                    </a:p>
                  </a:txBody>
                  <a:tcPr marL="58120" marR="58120" marT="29060" marB="290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9995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7" t="18323" r="53228" b="16891"/>
          <a:stretch/>
        </p:blipFill>
        <p:spPr bwMode="auto">
          <a:xfrm>
            <a:off x="347932" y="249690"/>
            <a:ext cx="2320574" cy="300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6" t="16667" r="27355" b="12848"/>
          <a:stretch/>
        </p:blipFill>
        <p:spPr bwMode="auto">
          <a:xfrm>
            <a:off x="4876800" y="3505200"/>
            <a:ext cx="3916320" cy="3167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9" t="36111" r="48048" b="20140"/>
          <a:stretch/>
        </p:blipFill>
        <p:spPr bwMode="auto">
          <a:xfrm>
            <a:off x="2666876" y="274983"/>
            <a:ext cx="3463630" cy="297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0" t="30785" r="46154" b="21199"/>
          <a:stretch/>
        </p:blipFill>
        <p:spPr bwMode="auto">
          <a:xfrm>
            <a:off x="6029864" y="269336"/>
            <a:ext cx="3047709" cy="3002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7" t="30903" r="44925" b="20486"/>
          <a:stretch/>
        </p:blipFill>
        <p:spPr bwMode="auto">
          <a:xfrm>
            <a:off x="498144" y="3505200"/>
            <a:ext cx="3981851" cy="3167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796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2992" y="-3514"/>
            <a:ext cx="2467237" cy="6865027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3400" b="1">
                <a:cs typeface="Arial"/>
              </a:rPr>
              <a:t>DỊCH TỄ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1" y="2138712"/>
            <a:ext cx="5861565" cy="4075820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2800" err="1"/>
              <a:t>Viêm</a:t>
            </a:r>
            <a:r>
              <a:rPr lang="en-US" sz="2800"/>
              <a:t> </a:t>
            </a:r>
            <a:r>
              <a:rPr lang="en-US" sz="2800" err="1"/>
              <a:t>ruột</a:t>
            </a:r>
            <a:r>
              <a:rPr lang="en-US" sz="2800"/>
              <a:t> </a:t>
            </a:r>
            <a:r>
              <a:rPr lang="en-US" sz="2800" err="1"/>
              <a:t>thừa</a:t>
            </a:r>
            <a:r>
              <a:rPr lang="en-US" sz="2800"/>
              <a:t> </a:t>
            </a:r>
            <a:r>
              <a:rPr lang="en-US" sz="2800" err="1"/>
              <a:t>là</a:t>
            </a:r>
            <a:r>
              <a:rPr lang="en-US" sz="2800"/>
              <a:t> </a:t>
            </a:r>
            <a:r>
              <a:rPr lang="en-US" sz="2800" err="1"/>
              <a:t>cấp</a:t>
            </a:r>
            <a:r>
              <a:rPr lang="en-US" sz="2800"/>
              <a:t> </a:t>
            </a:r>
            <a:r>
              <a:rPr lang="en-US" sz="2800" err="1"/>
              <a:t>cứu</a:t>
            </a:r>
            <a:r>
              <a:rPr lang="en-US" sz="2800"/>
              <a:t> </a:t>
            </a:r>
            <a:r>
              <a:rPr lang="en-US" sz="2800" err="1"/>
              <a:t>bụng</a:t>
            </a:r>
            <a:r>
              <a:rPr lang="en-US" sz="2800"/>
              <a:t> </a:t>
            </a:r>
            <a:r>
              <a:rPr lang="en-US" sz="2800" err="1"/>
              <a:t>ngoại</a:t>
            </a:r>
            <a:r>
              <a:rPr lang="en-US" sz="2800"/>
              <a:t> khoa </a:t>
            </a:r>
            <a:r>
              <a:rPr lang="en-US" sz="2800" err="1"/>
              <a:t>thường</a:t>
            </a:r>
            <a:r>
              <a:rPr lang="en-US" sz="2800"/>
              <a:t> </a:t>
            </a:r>
            <a:r>
              <a:rPr lang="en-US" sz="2800" err="1"/>
              <a:t>gặp</a:t>
            </a:r>
            <a:r>
              <a:rPr lang="en-US" sz="2800"/>
              <a:t> </a:t>
            </a:r>
            <a:r>
              <a:rPr lang="en-US" sz="2800" err="1"/>
              <a:t>nhất</a:t>
            </a:r>
            <a:r>
              <a:rPr lang="en-US" sz="2800"/>
              <a:t>.</a:t>
            </a:r>
            <a:endParaRPr lang="en-US" sz="2800">
              <a:cs typeface="Calibri"/>
            </a:endParaRPr>
          </a:p>
          <a:p>
            <a:pPr algn="just"/>
            <a:r>
              <a:rPr lang="en-US" sz="2800"/>
              <a:t>Thường </a:t>
            </a:r>
            <a:r>
              <a:rPr lang="en-US" sz="2800" err="1"/>
              <a:t>gặp</a:t>
            </a:r>
            <a:r>
              <a:rPr lang="en-US" sz="2800"/>
              <a:t> ở </a:t>
            </a:r>
            <a:r>
              <a:rPr lang="en-US" sz="2800" err="1"/>
              <a:t>người</a:t>
            </a:r>
            <a:r>
              <a:rPr lang="en-US" sz="2800"/>
              <a:t> </a:t>
            </a:r>
            <a:r>
              <a:rPr lang="en-US" sz="2800" err="1"/>
              <a:t>trẻ</a:t>
            </a:r>
            <a:r>
              <a:rPr lang="en-US" sz="2800"/>
              <a:t> </a:t>
            </a:r>
            <a:r>
              <a:rPr lang="en-US" sz="2800" err="1"/>
              <a:t>tuổi</a:t>
            </a:r>
            <a:r>
              <a:rPr lang="en-US" sz="2800"/>
              <a:t>.</a:t>
            </a:r>
            <a:endParaRPr lang="en-US" sz="2800">
              <a:cs typeface="Calibri"/>
            </a:endParaRPr>
          </a:p>
          <a:p>
            <a:pPr algn="just"/>
            <a:r>
              <a:rPr lang="vi-VN">
                <a:latin typeface="Calibri"/>
                <a:cs typeface="Calibri"/>
              </a:rPr>
              <a:t>2008, </a:t>
            </a:r>
            <a:r>
              <a:rPr lang="vi-VN" err="1">
                <a:latin typeface="Calibri"/>
                <a:cs typeface="Calibri"/>
              </a:rPr>
              <a:t>bệnh</a:t>
            </a:r>
            <a:r>
              <a:rPr lang="vi-VN" sz="2800">
                <a:latin typeface="Calibri"/>
                <a:cs typeface="Calibri"/>
              </a:rPr>
              <a:t> </a:t>
            </a:r>
            <a:r>
              <a:rPr lang="vi-VN" sz="2800" err="1">
                <a:latin typeface="Calibri"/>
                <a:cs typeface="Calibri"/>
              </a:rPr>
              <a:t>viện</a:t>
            </a:r>
            <a:r>
              <a:rPr lang="vi-VN" sz="2800">
                <a:latin typeface="Calibri"/>
                <a:cs typeface="Calibri"/>
              </a:rPr>
              <a:t> NDGĐ </a:t>
            </a:r>
            <a:r>
              <a:rPr lang="vi-VN" sz="2800" err="1">
                <a:latin typeface="Calibri"/>
                <a:cs typeface="Calibri"/>
              </a:rPr>
              <a:t>có</a:t>
            </a:r>
            <a:r>
              <a:rPr lang="vi-VN" sz="2800">
                <a:latin typeface="Calibri"/>
                <a:cs typeface="Calibri"/>
              </a:rPr>
              <a:t> 2</a:t>
            </a:r>
            <a:r>
              <a:rPr lang="en-US" sz="2800">
                <a:latin typeface="Calibri"/>
                <a:cs typeface="Calibri"/>
              </a:rPr>
              <a:t>369</a:t>
            </a:r>
            <a:r>
              <a:rPr lang="vi-VN" sz="2800">
                <a:latin typeface="Calibri"/>
                <a:cs typeface="Calibri"/>
              </a:rPr>
              <a:t> </a:t>
            </a:r>
            <a:r>
              <a:rPr lang="vi-VN" sz="2800" err="1">
                <a:latin typeface="Calibri"/>
                <a:cs typeface="Calibri"/>
              </a:rPr>
              <a:t>trường</a:t>
            </a:r>
            <a:r>
              <a:rPr lang="vi-VN" sz="2800">
                <a:latin typeface="Calibri"/>
                <a:cs typeface="Calibri"/>
              </a:rPr>
              <a:t> </a:t>
            </a:r>
            <a:r>
              <a:rPr lang="vi-VN" sz="2800" err="1">
                <a:latin typeface="Calibri"/>
                <a:cs typeface="Calibri"/>
              </a:rPr>
              <a:t>hợp</a:t>
            </a:r>
            <a:r>
              <a:rPr lang="vi-VN" sz="2800">
                <a:latin typeface="Calibri"/>
                <a:cs typeface="Calibri"/>
              </a:rPr>
              <a:t> </a:t>
            </a:r>
            <a:r>
              <a:rPr lang="vi-VN" sz="2800" err="1">
                <a:latin typeface="Calibri"/>
                <a:cs typeface="Calibri"/>
              </a:rPr>
              <a:t>mổ</a:t>
            </a:r>
            <a:r>
              <a:rPr lang="vi-VN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</a:rPr>
              <a:t>VRT/ 1 </a:t>
            </a:r>
            <a:r>
              <a:rPr lang="en-US" err="1">
                <a:latin typeface="Calibri"/>
                <a:cs typeface="Calibri"/>
              </a:rPr>
              <a:t>năm</a:t>
            </a:r>
            <a:r>
              <a:rPr lang="en-US">
                <a:latin typeface="Calibri"/>
                <a:cs typeface="Calibri"/>
              </a:rPr>
              <a:t>,</a:t>
            </a:r>
            <a:r>
              <a:rPr lang="vi-VN" sz="2800">
                <a:latin typeface="Calibri"/>
                <a:cs typeface="Calibri"/>
              </a:rPr>
              <a:t> 8- 10</a:t>
            </a:r>
            <a:r>
              <a:rPr lang="vi-VN">
                <a:latin typeface="Calibri"/>
                <a:cs typeface="Calibri"/>
              </a:rPr>
              <a:t> TH/ </a:t>
            </a:r>
            <a:r>
              <a:rPr lang="vi-VN" err="1">
                <a:latin typeface="Calibri"/>
                <a:cs typeface="Calibri"/>
              </a:rPr>
              <a:t>ngày</a:t>
            </a:r>
            <a:r>
              <a:rPr lang="vi-VN">
                <a:latin typeface="Calibri"/>
                <a:cs typeface="Calibri"/>
              </a:rPr>
              <a:t> </a:t>
            </a:r>
            <a:r>
              <a:rPr lang="vi-VN" sz="2800">
                <a:latin typeface="Calibri"/>
                <a:cs typeface="Calibri"/>
              </a:rPr>
              <a:t>. </a:t>
            </a:r>
            <a:endParaRPr lang="en-US" sz="280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err="1">
                <a:latin typeface="Calibri"/>
                <a:cs typeface="Calibri"/>
              </a:rPr>
              <a:t>Tỷ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lệ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tử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vong</a:t>
            </a:r>
            <a:r>
              <a:rPr lang="en-US" sz="2800">
                <a:latin typeface="Calibri"/>
                <a:cs typeface="Calibri"/>
              </a:rPr>
              <a:t>: </a:t>
            </a:r>
            <a:r>
              <a:rPr lang="en-US" sz="2800" err="1">
                <a:latin typeface="Calibri"/>
                <a:cs typeface="Calibri"/>
              </a:rPr>
              <a:t>rất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thấp</a:t>
            </a:r>
            <a:r>
              <a:rPr lang="en-US" sz="2800">
                <a:latin typeface="Calibri"/>
                <a:cs typeface="Calibri"/>
              </a:rPr>
              <a:t> (0,1-0,2%) </a:t>
            </a:r>
            <a:r>
              <a:rPr lang="en-US" sz="2800" err="1">
                <a:latin typeface="Calibri"/>
                <a:cs typeface="Calibri"/>
              </a:rPr>
              <a:t>nếu</a:t>
            </a:r>
            <a:r>
              <a:rPr lang="en-US" sz="2800">
                <a:latin typeface="Calibri"/>
                <a:cs typeface="Calibri"/>
              </a:rPr>
              <a:t> can </a:t>
            </a:r>
            <a:r>
              <a:rPr lang="en-US" sz="2800" err="1">
                <a:latin typeface="Calibri"/>
                <a:cs typeface="Calibri"/>
              </a:rPr>
              <a:t>thiệp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kịp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thời</a:t>
            </a:r>
            <a:r>
              <a:rPr lang="en-US" sz="2800">
                <a:latin typeface="Calibri"/>
                <a:cs typeface="Calibri"/>
              </a:rPr>
              <a:t>, 10-20% </a:t>
            </a:r>
            <a:r>
              <a:rPr lang="en-US" sz="2800" err="1">
                <a:latin typeface="Calibri"/>
                <a:cs typeface="Calibri"/>
              </a:rPr>
              <a:t>nếu</a:t>
            </a:r>
            <a:r>
              <a:rPr lang="en-US" sz="2800">
                <a:latin typeface="Calibri"/>
                <a:cs typeface="Calibri"/>
              </a:rPr>
              <a:t> can </a:t>
            </a:r>
            <a:r>
              <a:rPr lang="en-US" sz="2800" err="1">
                <a:latin typeface="Calibri"/>
                <a:cs typeface="Calibri"/>
              </a:rPr>
              <a:t>thiệp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trễ</a:t>
            </a:r>
            <a:r>
              <a:rPr lang="en-US" sz="2800">
                <a:latin typeface="Calibri"/>
                <a:cs typeface="Calibri"/>
              </a:rPr>
              <a:t> + </a:t>
            </a:r>
            <a:r>
              <a:rPr lang="en-US" sz="2800" err="1">
                <a:latin typeface="Calibri"/>
                <a:cs typeface="Calibri"/>
              </a:rPr>
              <a:t>biến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chứng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sau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mổ</a:t>
            </a:r>
            <a:r>
              <a:rPr lang="en-US" sz="2800">
                <a:latin typeface="Calibri"/>
                <a:cs typeface="Calibri"/>
              </a:rPr>
              <a:t>.</a:t>
            </a:r>
            <a:endParaRPr lang="vi-VN" sz="2800">
              <a:latin typeface="Calibri"/>
              <a:cs typeface="Calibri"/>
            </a:endParaRPr>
          </a:p>
          <a:p>
            <a:pPr algn="just"/>
            <a:endParaRPr lang="en-US" sz="280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6708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3" t="21875" r="50000" b="22569"/>
          <a:stretch/>
        </p:blipFill>
        <p:spPr bwMode="auto">
          <a:xfrm>
            <a:off x="1676400" y="-380999"/>
            <a:ext cx="4953000" cy="357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7" t="58883" r="46238" b="16117"/>
          <a:stretch/>
        </p:blipFill>
        <p:spPr bwMode="auto">
          <a:xfrm>
            <a:off x="4253463" y="3040913"/>
            <a:ext cx="4819788" cy="408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5299" r="47280" b="29138"/>
          <a:stretch/>
        </p:blipFill>
        <p:spPr bwMode="auto">
          <a:xfrm>
            <a:off x="152400" y="3048000"/>
            <a:ext cx="4245634" cy="358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819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BIẾN CHỨNG SAU MỔ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41"/>
            <a:ext cx="8229600" cy="44253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000" err="1"/>
              <a:t>Nhiễm</a:t>
            </a:r>
            <a:r>
              <a:rPr lang="en-US" sz="3000"/>
              <a:t> </a:t>
            </a:r>
            <a:r>
              <a:rPr lang="en-US" sz="3000" err="1"/>
              <a:t>khuẩn</a:t>
            </a:r>
            <a:r>
              <a:rPr lang="en-US" sz="3000"/>
              <a:t> </a:t>
            </a:r>
            <a:r>
              <a:rPr lang="en-US" sz="3000" err="1"/>
              <a:t>vết</a:t>
            </a:r>
            <a:r>
              <a:rPr lang="en-US" sz="3000"/>
              <a:t> </a:t>
            </a:r>
            <a:r>
              <a:rPr lang="en-US" sz="3000" err="1"/>
              <a:t>mổ</a:t>
            </a:r>
            <a:endParaRPr lang="en-US" sz="3000">
              <a:cs typeface="Calibri"/>
            </a:endParaRPr>
          </a:p>
          <a:p>
            <a:r>
              <a:rPr lang="en-US" sz="3000" err="1"/>
              <a:t>Biến</a:t>
            </a:r>
            <a:r>
              <a:rPr lang="en-US" sz="3000"/>
              <a:t> </a:t>
            </a:r>
            <a:r>
              <a:rPr lang="en-US" sz="3000" err="1"/>
              <a:t>chứng</a:t>
            </a:r>
            <a:r>
              <a:rPr lang="en-US" sz="3000"/>
              <a:t> </a:t>
            </a:r>
            <a:r>
              <a:rPr lang="en-US" sz="3000" err="1"/>
              <a:t>liên</a:t>
            </a:r>
            <a:r>
              <a:rPr lang="en-US" sz="3000"/>
              <a:t> </a:t>
            </a:r>
            <a:r>
              <a:rPr lang="en-US" sz="3000" err="1"/>
              <a:t>quan</a:t>
            </a:r>
            <a:r>
              <a:rPr lang="en-US" sz="3000"/>
              <a:t> </a:t>
            </a:r>
            <a:r>
              <a:rPr lang="en-US" sz="3000" err="1"/>
              <a:t>lỗ</a:t>
            </a:r>
            <a:r>
              <a:rPr lang="en-US" sz="3000"/>
              <a:t> trocar: </a:t>
            </a:r>
            <a:r>
              <a:rPr lang="en-US" sz="3000" err="1"/>
              <a:t>nhiễm</a:t>
            </a:r>
            <a:r>
              <a:rPr lang="en-US" sz="3000"/>
              <a:t> </a:t>
            </a:r>
            <a:r>
              <a:rPr lang="en-US" sz="3000" err="1"/>
              <a:t>khuẩn</a:t>
            </a:r>
            <a:r>
              <a:rPr lang="en-US" sz="3000"/>
              <a:t>, </a:t>
            </a:r>
            <a:r>
              <a:rPr lang="en-US" sz="3000" err="1"/>
              <a:t>chảy</a:t>
            </a:r>
            <a:r>
              <a:rPr lang="en-US" sz="3000"/>
              <a:t> </a:t>
            </a:r>
            <a:r>
              <a:rPr lang="en-US" sz="3000" err="1"/>
              <a:t>máu</a:t>
            </a:r>
            <a:r>
              <a:rPr lang="en-US" sz="3000"/>
              <a:t>, </a:t>
            </a:r>
            <a:r>
              <a:rPr lang="en-US" sz="3000" err="1"/>
              <a:t>thoát</a:t>
            </a:r>
            <a:r>
              <a:rPr lang="en-US" sz="3000"/>
              <a:t> </a:t>
            </a:r>
            <a:r>
              <a:rPr lang="en-US" sz="3000" err="1"/>
              <a:t>vị</a:t>
            </a:r>
            <a:endParaRPr lang="en-US" sz="3000">
              <a:cs typeface="Calibri"/>
            </a:endParaRPr>
          </a:p>
          <a:p>
            <a:r>
              <a:rPr lang="vi-VN" sz="3000" err="1">
                <a:latin typeface="Calibri"/>
                <a:cs typeface="Calibri"/>
              </a:rPr>
              <a:t>Tổn</a:t>
            </a:r>
            <a:r>
              <a:rPr lang="vi-VN" sz="3000">
                <a:latin typeface="Calibri"/>
                <a:cs typeface="Calibri"/>
              </a:rPr>
              <a:t> thương </a:t>
            </a:r>
            <a:r>
              <a:rPr lang="vi-VN" sz="3000" err="1">
                <a:latin typeface="Calibri"/>
                <a:cs typeface="Calibri"/>
              </a:rPr>
              <a:t>tạng</a:t>
            </a:r>
            <a:endParaRPr lang="en-US" sz="3000" err="1">
              <a:latin typeface="Calibri"/>
            </a:endParaRPr>
          </a:p>
          <a:p>
            <a:r>
              <a:rPr lang="en-US" sz="3000" err="1"/>
              <a:t>Chảy</a:t>
            </a:r>
            <a:r>
              <a:rPr lang="en-US" sz="3000"/>
              <a:t> </a:t>
            </a:r>
            <a:r>
              <a:rPr lang="en-US" sz="3000" err="1"/>
              <a:t>máu</a:t>
            </a:r>
            <a:r>
              <a:rPr lang="en-US" sz="3000"/>
              <a:t> </a:t>
            </a:r>
            <a:r>
              <a:rPr lang="en-US" sz="3000" err="1"/>
              <a:t>trong</a:t>
            </a:r>
            <a:r>
              <a:rPr lang="en-US" sz="3000"/>
              <a:t> ổ </a:t>
            </a:r>
            <a:r>
              <a:rPr lang="en-US" sz="3000" err="1"/>
              <a:t>bụng</a:t>
            </a:r>
          </a:p>
          <a:p>
            <a:r>
              <a:rPr lang="en-US" sz="3000" err="1"/>
              <a:t>Áp</a:t>
            </a:r>
            <a:r>
              <a:rPr lang="en-US" sz="3000"/>
              <a:t> </a:t>
            </a:r>
            <a:r>
              <a:rPr lang="en-US" sz="3000" err="1"/>
              <a:t>xe</a:t>
            </a:r>
            <a:r>
              <a:rPr lang="en-US" sz="3000"/>
              <a:t> </a:t>
            </a:r>
            <a:r>
              <a:rPr lang="en-US" sz="3000" err="1"/>
              <a:t>tồn</a:t>
            </a:r>
            <a:r>
              <a:rPr lang="en-US" sz="3000"/>
              <a:t> </a:t>
            </a:r>
            <a:r>
              <a:rPr lang="en-US" sz="3000" err="1"/>
              <a:t>lưu</a:t>
            </a:r>
            <a:endParaRPr lang="en-US" sz="3000">
              <a:cs typeface="Calibri"/>
            </a:endParaRPr>
          </a:p>
          <a:p>
            <a:r>
              <a:rPr lang="en-US" sz="3000" err="1"/>
              <a:t>Tắc</a:t>
            </a:r>
            <a:r>
              <a:rPr lang="en-US" sz="3000"/>
              <a:t> </a:t>
            </a:r>
            <a:r>
              <a:rPr lang="en-US" sz="3000" err="1"/>
              <a:t>ruột</a:t>
            </a:r>
            <a:r>
              <a:rPr lang="en-US" sz="3000"/>
              <a:t> </a:t>
            </a:r>
            <a:r>
              <a:rPr lang="en-US" sz="3000" err="1"/>
              <a:t>sau</a:t>
            </a:r>
            <a:r>
              <a:rPr lang="en-US" sz="3000"/>
              <a:t> </a:t>
            </a:r>
            <a:r>
              <a:rPr lang="vi-VN" sz="3000" err="1">
                <a:latin typeface="Calibri"/>
                <a:cs typeface="Calibri"/>
              </a:rPr>
              <a:t>mổ</a:t>
            </a:r>
            <a:endParaRPr lang="vi-VN" sz="3000">
              <a:latin typeface="Calibri"/>
              <a:cs typeface="Calibri"/>
            </a:endParaRPr>
          </a:p>
          <a:p>
            <a:r>
              <a:rPr lang="en-US" sz="3000" err="1">
                <a:ea typeface="+mn-lt"/>
                <a:cs typeface="+mn-lt"/>
              </a:rPr>
              <a:t>Xì</a:t>
            </a:r>
            <a:r>
              <a:rPr lang="en-US" sz="3000">
                <a:ea typeface="+mn-lt"/>
                <a:cs typeface="+mn-lt"/>
              </a:rPr>
              <a:t> </a:t>
            </a:r>
            <a:r>
              <a:rPr lang="en-US" sz="3000" err="1">
                <a:ea typeface="+mn-lt"/>
                <a:cs typeface="+mn-lt"/>
              </a:rPr>
              <a:t>mỏm</a:t>
            </a:r>
            <a:r>
              <a:rPr lang="en-US" sz="3000">
                <a:ea typeface="+mn-lt"/>
                <a:cs typeface="+mn-lt"/>
              </a:rPr>
              <a:t> RT</a:t>
            </a:r>
            <a:endParaRPr lang="vi-VN" sz="3000">
              <a:latin typeface="Calibri"/>
              <a:cs typeface="Calibri"/>
            </a:endParaRPr>
          </a:p>
          <a:p>
            <a:endParaRPr lang="vi-VN" sz="3000"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1323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26" t="7486" r="23834" b="9964"/>
          <a:stretch/>
        </p:blipFill>
        <p:spPr bwMode="auto">
          <a:xfrm>
            <a:off x="762000" y="85646"/>
            <a:ext cx="7619999" cy="6772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4101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875" y="1469"/>
            <a:ext cx="9149750" cy="1301151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/>
              <a:t>CA LÂM SÀNG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BN Lê Văn C., 30t</a:t>
            </a:r>
            <a:endParaRPr lang="en-US" sz="3600">
              <a:latin typeface="Calibri"/>
              <a:cs typeface="Calibri"/>
            </a:endParaRPr>
          </a:p>
          <a:p>
            <a:r>
              <a:rPr lang="en-US" sz="3600" err="1">
                <a:ea typeface="+mn-lt"/>
                <a:cs typeface="+mn-lt"/>
              </a:rPr>
              <a:t>Nhập</a:t>
            </a:r>
            <a:r>
              <a:rPr lang="en-US" sz="3600">
                <a:ea typeface="+mn-lt"/>
                <a:cs typeface="+mn-lt"/>
              </a:rPr>
              <a:t> khoa </a:t>
            </a:r>
            <a:r>
              <a:rPr lang="en-US" sz="3600" err="1">
                <a:ea typeface="+mn-lt"/>
                <a:cs typeface="+mn-lt"/>
              </a:rPr>
              <a:t>cấp</a:t>
            </a:r>
            <a:r>
              <a:rPr lang="en-US" sz="3600">
                <a:ea typeface="+mn-lt"/>
                <a:cs typeface="+mn-lt"/>
              </a:rPr>
              <a:t> </a:t>
            </a:r>
            <a:r>
              <a:rPr lang="en-US" sz="3600" err="1">
                <a:ea typeface="+mn-lt"/>
                <a:cs typeface="+mn-lt"/>
              </a:rPr>
              <a:t>cứu</a:t>
            </a:r>
            <a:r>
              <a:rPr lang="en-US" sz="3600">
                <a:ea typeface="+mn-lt"/>
                <a:cs typeface="+mn-lt"/>
              </a:rPr>
              <a:t> </a:t>
            </a:r>
            <a:r>
              <a:rPr lang="en-US" sz="3600" err="1">
                <a:ea typeface="+mn-lt"/>
                <a:cs typeface="+mn-lt"/>
              </a:rPr>
              <a:t>lúc</a:t>
            </a:r>
            <a:r>
              <a:rPr lang="en-US" sz="3600">
                <a:ea typeface="+mn-lt"/>
                <a:cs typeface="+mn-lt"/>
              </a:rPr>
              <a:t> 20h 7/9/2022</a:t>
            </a:r>
            <a:endParaRPr lang="en-US" sz="3600"/>
          </a:p>
          <a:p>
            <a:r>
              <a:rPr lang="en-US" sz="3600"/>
              <a:t>Lý do </a:t>
            </a:r>
            <a:r>
              <a:rPr lang="en-US" sz="3600" err="1"/>
              <a:t>nhập</a:t>
            </a:r>
            <a:r>
              <a:rPr lang="en-US" sz="3600"/>
              <a:t> </a:t>
            </a:r>
            <a:r>
              <a:rPr lang="en-US" sz="3600" err="1"/>
              <a:t>viện</a:t>
            </a:r>
            <a:r>
              <a:rPr lang="en-US" sz="3600"/>
              <a:t>: </a:t>
            </a:r>
            <a:r>
              <a:rPr lang="en-US" sz="3600" err="1"/>
              <a:t>đau</a:t>
            </a:r>
            <a:r>
              <a:rPr lang="en-US" sz="3600"/>
              <a:t> </a:t>
            </a:r>
            <a:r>
              <a:rPr lang="en-US" sz="3600" err="1"/>
              <a:t>bụng</a:t>
            </a:r>
            <a:r>
              <a:rPr lang="en-US" sz="3600"/>
              <a:t> ¼ </a:t>
            </a:r>
            <a:r>
              <a:rPr lang="en-US" sz="3600" err="1"/>
              <a:t>dưới</a:t>
            </a:r>
            <a:r>
              <a:rPr lang="en-US" sz="3600"/>
              <a:t> P.</a:t>
            </a:r>
            <a:endParaRPr lang="en-US" sz="3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7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BC5A167-6344-8AD3-81C4-5BD1171D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Times New Roman"/>
                <a:cs typeface="Times New Roman"/>
              </a:rPr>
              <a:t>BỆNH SỬ: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F288021-EC1B-58BA-63F7-165E54753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- </a:t>
            </a:r>
            <a:r>
              <a:rPr lang="en-US" err="1">
                <a:ea typeface="+mn-lt"/>
                <a:cs typeface="+mn-lt"/>
              </a:rPr>
              <a:t>Cách</a:t>
            </a:r>
            <a:r>
              <a:rPr lang="en-US">
                <a:ea typeface="+mn-lt"/>
                <a:cs typeface="+mn-lt"/>
              </a:rPr>
              <a:t> NV 16h (4h): </a:t>
            </a:r>
            <a:r>
              <a:rPr lang="en-US" err="1">
                <a:ea typeface="+mn-lt"/>
                <a:cs typeface="+mn-lt"/>
              </a:rPr>
              <a:t>đau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quanh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rốn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âm</a:t>
            </a:r>
            <a:r>
              <a:rPr lang="en-US">
                <a:ea typeface="+mn-lt"/>
                <a:cs typeface="+mn-lt"/>
              </a:rPr>
              <a:t> ỉ, </a:t>
            </a:r>
            <a:r>
              <a:rPr lang="en-US" err="1">
                <a:ea typeface="+mn-lt"/>
                <a:cs typeface="+mn-lt"/>
              </a:rPr>
              <a:t>mức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độ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nhẹ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- </a:t>
            </a:r>
            <a:r>
              <a:rPr lang="en-US" err="1">
                <a:ea typeface="+mn-lt"/>
                <a:cs typeface="+mn-lt"/>
              </a:rPr>
              <a:t>Cách</a:t>
            </a:r>
            <a:r>
              <a:rPr lang="en-US">
                <a:ea typeface="+mn-lt"/>
                <a:cs typeface="+mn-lt"/>
              </a:rPr>
              <a:t> VN 9h (11h): </a:t>
            </a:r>
            <a:r>
              <a:rPr lang="en-US" err="1">
                <a:ea typeface="+mn-lt"/>
                <a:cs typeface="+mn-lt"/>
              </a:rPr>
              <a:t>đau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chuyển</a:t>
            </a:r>
            <a:r>
              <a:rPr lang="en-US">
                <a:ea typeface="+mn-lt"/>
                <a:cs typeface="+mn-lt"/>
              </a:rPr>
              <a:t> ¼ </a:t>
            </a:r>
            <a:r>
              <a:rPr lang="en-US" err="1">
                <a:ea typeface="+mn-lt"/>
                <a:cs typeface="+mn-lt"/>
              </a:rPr>
              <a:t>dưới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phải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đau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liên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tục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tăng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dần</a:t>
            </a:r>
            <a:r>
              <a:rPr lang="en-US">
                <a:ea typeface="+mn-lt"/>
                <a:cs typeface="+mn-lt"/>
              </a:rPr>
              <a:t> + </a:t>
            </a:r>
            <a:r>
              <a:rPr lang="en-US" err="1">
                <a:ea typeface="+mn-lt"/>
                <a:cs typeface="+mn-lt"/>
              </a:rPr>
              <a:t>Buồn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nôn</a:t>
            </a:r>
            <a:r>
              <a:rPr lang="en-US">
                <a:ea typeface="+mn-lt"/>
                <a:cs typeface="+mn-lt"/>
              </a:rPr>
              <a:t>, </a:t>
            </a:r>
            <a:r>
              <a:rPr lang="en-US" err="1">
                <a:ea typeface="+mn-lt"/>
                <a:cs typeface="+mn-lt"/>
              </a:rPr>
              <a:t>không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nôn</a:t>
            </a:r>
            <a:r>
              <a:rPr lang="en-US">
                <a:ea typeface="+mn-lt"/>
                <a:cs typeface="+mn-lt"/>
              </a:rPr>
              <a:t> 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err="1">
                <a:ea typeface="+mn-lt"/>
                <a:cs typeface="+mn-lt"/>
              </a:rPr>
              <a:t>Đau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không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liên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quan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ăn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uống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không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tư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thế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giảm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đau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không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sử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dụng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thuốc</a:t>
            </a:r>
            <a:r>
              <a:rPr lang="en-US">
                <a:ea typeface="+mn-lt"/>
                <a:cs typeface="+mn-lt"/>
              </a:rPr>
              <a:t>. 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- BN </a:t>
            </a:r>
            <a:r>
              <a:rPr lang="en-US" err="1">
                <a:ea typeface="+mn-lt"/>
                <a:cs typeface="+mn-lt"/>
              </a:rPr>
              <a:t>chán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ăn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không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sốt</a:t>
            </a:r>
            <a:r>
              <a:rPr lang="en-US">
                <a:ea typeface="+mn-lt"/>
                <a:cs typeface="+mn-lt"/>
              </a:rPr>
              <a:t>, </a:t>
            </a:r>
            <a:r>
              <a:rPr lang="en-US" err="1">
                <a:ea typeface="+mn-lt"/>
                <a:cs typeface="+mn-lt"/>
              </a:rPr>
              <a:t>tiêu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phân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vàng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lỏng</a:t>
            </a:r>
            <a:r>
              <a:rPr lang="en-US">
                <a:ea typeface="+mn-lt"/>
                <a:cs typeface="+mn-lt"/>
              </a:rPr>
              <a:t> 1 </a:t>
            </a:r>
            <a:r>
              <a:rPr lang="en-US" err="1">
                <a:ea typeface="+mn-lt"/>
                <a:cs typeface="+mn-lt"/>
              </a:rPr>
              <a:t>lần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tiểu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vàng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trong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không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gắt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buốt</a:t>
            </a:r>
            <a:r>
              <a:rPr lang="en-US">
                <a:ea typeface="+mn-lt"/>
                <a:cs typeface="+mn-lt"/>
              </a:rPr>
              <a:t>. 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- </a:t>
            </a:r>
            <a:r>
              <a:rPr lang="en-US" err="1">
                <a:ea typeface="+mn-lt"/>
                <a:cs typeface="+mn-lt"/>
              </a:rPr>
              <a:t>Đau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tăng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dần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mức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độ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trung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bình</a:t>
            </a:r>
            <a:r>
              <a:rPr lang="en-US">
                <a:ea typeface="+mn-lt"/>
                <a:cs typeface="+mn-lt"/>
              </a:rPr>
              <a:t> --&gt; </a:t>
            </a:r>
            <a:r>
              <a:rPr lang="en-US" err="1">
                <a:ea typeface="+mn-lt"/>
                <a:cs typeface="+mn-lt"/>
              </a:rPr>
              <a:t>Cấp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cứu</a:t>
            </a:r>
            <a:r>
              <a:rPr lang="en-US">
                <a:ea typeface="+mn-lt"/>
                <a:cs typeface="+mn-lt"/>
              </a:rPr>
              <a:t> BVNDGD (20h) </a:t>
            </a:r>
            <a:endParaRPr lang="en-US">
              <a:cs typeface="Calibri" panose="020F0502020204030204"/>
            </a:endParaRPr>
          </a:p>
          <a:p>
            <a:endParaRPr lang="vi-VN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2837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AA449DD-7EEC-2C24-709A-EF91F9EF73EE}"/>
              </a:ext>
            </a:extLst>
          </p:cNvPr>
          <p:cNvSpPr txBox="1"/>
          <p:nvPr/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TIỀN CĂN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Không cơn đau tương tự trước đây.</a:t>
            </a:r>
          </a:p>
          <a:p>
            <a:r>
              <a:rPr lang="en-US"/>
              <a:t>Không ghi nhận tiền căn bệnh lý tiêu hóa, tiết niệu, gan mật, ác tính, bệnh lý nội ngoại khoa khác.</a:t>
            </a:r>
          </a:p>
          <a:p>
            <a:r>
              <a:rPr lang="en-US"/>
              <a:t>Không tiền căn dị ứng.</a:t>
            </a:r>
          </a:p>
          <a:p>
            <a:r>
              <a:rPr lang="en-US"/>
              <a:t>Thuốc lá 15 gói.năm, rượu bia ít.</a:t>
            </a:r>
          </a:p>
          <a:p>
            <a:r>
              <a:rPr lang="en-US"/>
              <a:t>Chưa ghi nhận tiền căn gia đình có bệnh lí đường tiêu hóa, ác tính, di truyền.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72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KHÁM 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/>
              <a:t>Tỉnh</a:t>
            </a:r>
            <a:r>
              <a:rPr lang="en-US"/>
              <a:t>, </a:t>
            </a:r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xúc</a:t>
            </a:r>
            <a:r>
              <a:rPr lang="en-US"/>
              <a:t> </a:t>
            </a:r>
            <a:r>
              <a:rPr lang="en-US" err="1"/>
              <a:t>tốt</a:t>
            </a:r>
            <a:r>
              <a:rPr lang="en-US"/>
              <a:t>,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trạng</a:t>
            </a:r>
            <a:r>
              <a:rPr lang="en-US"/>
              <a:t> </a:t>
            </a:r>
            <a:r>
              <a:rPr lang="en-US" err="1"/>
              <a:t>trung</a:t>
            </a:r>
            <a:r>
              <a:rPr lang="en-US"/>
              <a:t> </a:t>
            </a:r>
            <a:r>
              <a:rPr lang="en-US" err="1"/>
              <a:t>bình</a:t>
            </a:r>
            <a:endParaRPr lang="en-US" err="1">
              <a:cs typeface="Calibri"/>
            </a:endParaRPr>
          </a:p>
          <a:p>
            <a:pPr marL="0" indent="0">
              <a:buNone/>
            </a:pPr>
            <a:r>
              <a:rPr lang="en-US"/>
              <a:t>Sinh </a:t>
            </a:r>
            <a:r>
              <a:rPr lang="en-US" err="1"/>
              <a:t>hiệu</a:t>
            </a:r>
            <a:r>
              <a:rPr lang="en-US"/>
              <a:t>: M 90, HA 140/80, NT 18, T 37</a:t>
            </a:r>
            <a:r>
              <a:rPr lang="en-US" baseline="30000"/>
              <a:t>o </a:t>
            </a:r>
            <a:r>
              <a:rPr lang="en-US"/>
              <a:t>, da </a:t>
            </a:r>
            <a:r>
              <a:rPr lang="en-US" err="1"/>
              <a:t>niêm</a:t>
            </a:r>
            <a:r>
              <a:rPr lang="en-US"/>
              <a:t> </a:t>
            </a:r>
            <a:r>
              <a:rPr lang="en-US" err="1"/>
              <a:t>hồng</a:t>
            </a:r>
            <a:r>
              <a:rPr lang="en-US"/>
              <a:t>, </a:t>
            </a:r>
            <a:r>
              <a:rPr lang="en-US" err="1"/>
              <a:t>môi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khô</a:t>
            </a:r>
            <a:r>
              <a:rPr lang="en-US"/>
              <a:t>, </a:t>
            </a:r>
            <a:r>
              <a:rPr lang="en-US" err="1"/>
              <a:t>lưỡi</a:t>
            </a:r>
            <a:r>
              <a:rPr lang="en-US"/>
              <a:t> </a:t>
            </a:r>
            <a:r>
              <a:rPr lang="en-US" err="1"/>
              <a:t>sạch</a:t>
            </a:r>
            <a:r>
              <a:rPr lang="en-US"/>
              <a:t>, </a:t>
            </a:r>
            <a:r>
              <a:rPr lang="en-US" err="1"/>
              <a:t>hạch</a:t>
            </a:r>
            <a:r>
              <a:rPr lang="en-US"/>
              <a:t> </a:t>
            </a:r>
            <a:r>
              <a:rPr lang="en-US" err="1"/>
              <a:t>ngoại</a:t>
            </a:r>
            <a:r>
              <a:rPr lang="en-US"/>
              <a:t> vi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sờ</a:t>
            </a:r>
            <a:r>
              <a:rPr lang="en-US"/>
              <a:t> </a:t>
            </a:r>
            <a:r>
              <a:rPr lang="en-US" err="1"/>
              <a:t>chạm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r>
              <a:rPr lang="en-US"/>
              <a:t>Tim </a:t>
            </a:r>
            <a:r>
              <a:rPr lang="en-US" err="1"/>
              <a:t>đều</a:t>
            </a:r>
            <a:r>
              <a:rPr lang="en-US"/>
              <a:t> 90 </a:t>
            </a:r>
            <a:r>
              <a:rPr lang="en-US" err="1"/>
              <a:t>lần</a:t>
            </a:r>
            <a:r>
              <a:rPr lang="en-US"/>
              <a:t>/p,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thổi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r>
              <a:rPr lang="en-US" err="1"/>
              <a:t>Rì</a:t>
            </a:r>
            <a:r>
              <a:rPr lang="en-US"/>
              <a:t> </a:t>
            </a:r>
            <a:r>
              <a:rPr lang="en-US" err="1"/>
              <a:t>rào</a:t>
            </a:r>
            <a:r>
              <a:rPr lang="en-US"/>
              <a:t> </a:t>
            </a:r>
            <a:r>
              <a:rPr lang="en-US" err="1"/>
              <a:t>phế</a:t>
            </a:r>
            <a:r>
              <a:rPr lang="en-US"/>
              <a:t> </a:t>
            </a:r>
            <a:r>
              <a:rPr lang="en-US" err="1"/>
              <a:t>nang</a:t>
            </a:r>
            <a:r>
              <a:rPr lang="en-US"/>
              <a:t> </a:t>
            </a:r>
            <a:r>
              <a:rPr lang="en-US" err="1"/>
              <a:t>êm</a:t>
            </a:r>
            <a:r>
              <a:rPr lang="en-US"/>
              <a:t> </a:t>
            </a:r>
            <a:r>
              <a:rPr lang="en-US" err="1"/>
              <a:t>dịu</a:t>
            </a:r>
            <a:r>
              <a:rPr lang="en-US"/>
              <a:t> 2 </a:t>
            </a:r>
            <a:r>
              <a:rPr lang="en-US" err="1"/>
              <a:t>phế</a:t>
            </a:r>
            <a:r>
              <a:rPr lang="en-US"/>
              <a:t> </a:t>
            </a:r>
            <a:r>
              <a:rPr lang="en-US" err="1"/>
              <a:t>trường</a:t>
            </a:r>
            <a:r>
              <a:rPr lang="en-US"/>
              <a:t>, </a:t>
            </a:r>
            <a:r>
              <a:rPr lang="en-US" err="1"/>
              <a:t>không</a:t>
            </a:r>
            <a:r>
              <a:rPr lang="en-US"/>
              <a:t> rale.</a:t>
            </a:r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289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0EDD4B2-D6C6-3953-5E27-03E5E2949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vi-VN">
                <a:latin typeface="Times New Roman"/>
                <a:cs typeface="Times New Roman"/>
              </a:rPr>
              <a:t>KHÁM</a:t>
            </a:r>
            <a:endParaRPr lang="vi-VN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B69170C-CD2D-E825-D014-174D52F80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vi-VN" err="1">
                <a:latin typeface="Calibri"/>
                <a:ea typeface="+mn-lt"/>
                <a:cs typeface="Arial"/>
              </a:rPr>
              <a:t>Bụng</a:t>
            </a:r>
            <a:r>
              <a:rPr lang="vi-VN">
                <a:latin typeface="Calibri"/>
                <a:ea typeface="+mn-lt"/>
                <a:cs typeface="Arial"/>
              </a:rPr>
              <a:t> cân </a:t>
            </a:r>
            <a:r>
              <a:rPr lang="vi-VN" err="1">
                <a:latin typeface="Calibri"/>
                <a:ea typeface="+mn-lt"/>
                <a:cs typeface="Arial"/>
              </a:rPr>
              <a:t>đối</a:t>
            </a:r>
            <a:r>
              <a:rPr lang="vi-VN">
                <a:latin typeface="Calibri"/>
                <a:ea typeface="+mn-lt"/>
                <a:cs typeface="Arial"/>
              </a:rPr>
              <a:t>, không </a:t>
            </a:r>
            <a:r>
              <a:rPr lang="vi-VN" err="1">
                <a:latin typeface="Calibri"/>
                <a:ea typeface="+mn-lt"/>
                <a:cs typeface="Arial"/>
              </a:rPr>
              <a:t>sẹo</a:t>
            </a:r>
            <a:r>
              <a:rPr lang="vi-VN">
                <a:latin typeface="Calibri"/>
                <a:ea typeface="+mn-lt"/>
                <a:cs typeface="Arial"/>
              </a:rPr>
              <a:t> </a:t>
            </a:r>
            <a:r>
              <a:rPr lang="vi-VN" err="1">
                <a:latin typeface="Calibri"/>
                <a:ea typeface="+mn-lt"/>
                <a:cs typeface="Arial"/>
              </a:rPr>
              <a:t>mổ</a:t>
            </a:r>
            <a:r>
              <a:rPr lang="vi-VN">
                <a:latin typeface="Calibri"/>
                <a:ea typeface="+mn-lt"/>
                <a:cs typeface="Arial"/>
              </a:rPr>
              <a:t> </a:t>
            </a:r>
            <a:r>
              <a:rPr lang="vi-VN" err="1">
                <a:latin typeface="Calibri"/>
                <a:ea typeface="+mn-lt"/>
                <a:cs typeface="Arial"/>
              </a:rPr>
              <a:t>cũ</a:t>
            </a:r>
            <a:r>
              <a:rPr lang="vi-VN">
                <a:latin typeface="Calibri"/>
                <a:ea typeface="+mn-lt"/>
                <a:cs typeface="Arial"/>
              </a:rPr>
              <a:t>, di </a:t>
            </a:r>
            <a:r>
              <a:rPr lang="vi-VN" err="1">
                <a:latin typeface="Calibri"/>
                <a:ea typeface="+mn-lt"/>
                <a:cs typeface="Arial"/>
              </a:rPr>
              <a:t>động</a:t>
            </a:r>
            <a:r>
              <a:rPr lang="vi-VN">
                <a:latin typeface="Calibri"/>
                <a:ea typeface="+mn-lt"/>
                <a:cs typeface="Arial"/>
              </a:rPr>
              <a:t> </a:t>
            </a:r>
            <a:r>
              <a:rPr lang="vi-VN" err="1">
                <a:latin typeface="Calibri"/>
                <a:ea typeface="+mn-lt"/>
                <a:cs typeface="Arial"/>
              </a:rPr>
              <a:t>đều</a:t>
            </a:r>
            <a:r>
              <a:rPr lang="vi-VN">
                <a:latin typeface="Calibri"/>
                <a:ea typeface="+mn-lt"/>
                <a:cs typeface="Arial"/>
              </a:rPr>
              <a:t> theo </a:t>
            </a:r>
            <a:r>
              <a:rPr lang="vi-VN" err="1">
                <a:latin typeface="Calibri"/>
                <a:ea typeface="+mn-lt"/>
                <a:cs typeface="Arial"/>
              </a:rPr>
              <a:t>nhịp</a:t>
            </a:r>
            <a:r>
              <a:rPr lang="vi-VN">
                <a:latin typeface="Calibri"/>
                <a:ea typeface="+mn-lt"/>
                <a:cs typeface="Arial"/>
              </a:rPr>
              <a:t> </a:t>
            </a:r>
            <a:r>
              <a:rPr lang="vi-VN" err="1">
                <a:latin typeface="Calibri"/>
                <a:ea typeface="+mn-lt"/>
                <a:cs typeface="Arial"/>
              </a:rPr>
              <a:t>thở</a:t>
            </a:r>
            <a:r>
              <a:rPr lang="vi-VN">
                <a:latin typeface="Calibri"/>
                <a:ea typeface="+mn-lt"/>
                <a:cs typeface="Arial"/>
              </a:rPr>
              <a:t>.</a:t>
            </a:r>
          </a:p>
          <a:p>
            <a:r>
              <a:rPr lang="vi-VN">
                <a:latin typeface="Calibri"/>
                <a:ea typeface="+mn-lt"/>
                <a:cs typeface="Arial"/>
              </a:rPr>
              <a:t>Âm </a:t>
            </a:r>
            <a:r>
              <a:rPr lang="vi-VN" err="1">
                <a:latin typeface="Calibri"/>
                <a:ea typeface="+mn-lt"/>
                <a:cs typeface="Arial"/>
              </a:rPr>
              <a:t>ruột</a:t>
            </a:r>
            <a:r>
              <a:rPr lang="vi-VN">
                <a:latin typeface="Calibri"/>
                <a:ea typeface="+mn-lt"/>
                <a:cs typeface="Arial"/>
              </a:rPr>
              <a:t> 8 </a:t>
            </a:r>
            <a:r>
              <a:rPr lang="vi-VN" err="1">
                <a:latin typeface="Calibri"/>
                <a:ea typeface="+mn-lt"/>
                <a:cs typeface="Arial"/>
              </a:rPr>
              <a:t>lần</a:t>
            </a:r>
            <a:r>
              <a:rPr lang="vi-VN">
                <a:latin typeface="Calibri"/>
                <a:ea typeface="+mn-lt"/>
                <a:cs typeface="Arial"/>
              </a:rPr>
              <a:t>/</a:t>
            </a:r>
            <a:r>
              <a:rPr lang="vi-VN" err="1">
                <a:latin typeface="Calibri"/>
                <a:ea typeface="+mn-lt"/>
                <a:cs typeface="Arial"/>
              </a:rPr>
              <a:t>phút</a:t>
            </a:r>
            <a:endParaRPr lang="vi-VN">
              <a:latin typeface="Calibri"/>
              <a:ea typeface="+mn-lt"/>
              <a:cs typeface="Arial"/>
            </a:endParaRPr>
          </a:p>
          <a:p>
            <a:r>
              <a:rPr lang="vi-VN" err="1">
                <a:latin typeface="Calibri"/>
                <a:ea typeface="+mn-lt"/>
                <a:cs typeface="Arial"/>
              </a:rPr>
              <a:t>Gõ</a:t>
            </a:r>
            <a:r>
              <a:rPr lang="vi-VN">
                <a:latin typeface="Calibri"/>
                <a:ea typeface="+mn-lt"/>
                <a:cs typeface="Arial"/>
              </a:rPr>
              <a:t> vang quanh </a:t>
            </a:r>
            <a:r>
              <a:rPr lang="vi-VN" err="1">
                <a:latin typeface="Calibri"/>
                <a:ea typeface="+mn-lt"/>
                <a:cs typeface="Arial"/>
              </a:rPr>
              <a:t>rốn</a:t>
            </a:r>
            <a:endParaRPr lang="vi-VN">
              <a:latin typeface="Calibri"/>
              <a:ea typeface="+mn-lt"/>
              <a:cs typeface="Arial"/>
            </a:endParaRPr>
          </a:p>
          <a:p>
            <a:r>
              <a:rPr lang="vi-VN" err="1">
                <a:latin typeface="Calibri"/>
                <a:ea typeface="+mn-lt"/>
                <a:cs typeface="Arial"/>
              </a:rPr>
              <a:t>Bụng</a:t>
            </a:r>
            <a:r>
              <a:rPr lang="vi-VN">
                <a:latin typeface="Calibri"/>
                <a:ea typeface="+mn-lt"/>
                <a:cs typeface="Arial"/>
              </a:rPr>
              <a:t> </a:t>
            </a:r>
            <a:r>
              <a:rPr lang="vi-VN" err="1">
                <a:latin typeface="Calibri"/>
                <a:ea typeface="+mn-lt"/>
                <a:cs typeface="Arial"/>
              </a:rPr>
              <a:t>mềm</a:t>
            </a:r>
            <a:r>
              <a:rPr lang="vi-VN">
                <a:latin typeface="Calibri"/>
                <a:ea typeface="+mn-lt"/>
                <a:cs typeface="Arial"/>
              </a:rPr>
              <a:t>, </a:t>
            </a:r>
            <a:r>
              <a:rPr lang="vi-VN" b="1" err="1">
                <a:latin typeface="Calibri"/>
                <a:ea typeface="+mn-lt"/>
                <a:cs typeface="Arial"/>
              </a:rPr>
              <a:t>ấn</a:t>
            </a:r>
            <a:r>
              <a:rPr lang="vi-VN" b="1">
                <a:latin typeface="Calibri"/>
                <a:ea typeface="+mn-lt"/>
                <a:cs typeface="Arial"/>
              </a:rPr>
              <a:t> đau ¼ </a:t>
            </a:r>
            <a:r>
              <a:rPr lang="vi-VN" b="1" err="1">
                <a:latin typeface="Calibri"/>
                <a:ea typeface="+mn-lt"/>
                <a:cs typeface="Arial"/>
              </a:rPr>
              <a:t>dưới</a:t>
            </a:r>
            <a:r>
              <a:rPr lang="vi-VN" b="1">
                <a:latin typeface="Calibri"/>
                <a:ea typeface="+mn-lt"/>
                <a:cs typeface="Arial"/>
              </a:rPr>
              <a:t> (P), </a:t>
            </a:r>
            <a:r>
              <a:rPr lang="vi-VN" b="1" err="1">
                <a:latin typeface="Calibri"/>
                <a:ea typeface="+mn-lt"/>
                <a:cs typeface="Arial"/>
              </a:rPr>
              <a:t>Mc</a:t>
            </a:r>
            <a:r>
              <a:rPr lang="vi-VN" b="1">
                <a:latin typeface="Calibri"/>
                <a:ea typeface="+mn-lt"/>
                <a:cs typeface="Arial"/>
              </a:rPr>
              <a:t> </a:t>
            </a:r>
            <a:r>
              <a:rPr lang="vi-VN" b="1" err="1">
                <a:latin typeface="Calibri"/>
                <a:ea typeface="+mn-lt"/>
                <a:cs typeface="Arial"/>
              </a:rPr>
              <a:t>Burney</a:t>
            </a:r>
            <a:r>
              <a:rPr lang="vi-VN" b="1">
                <a:latin typeface="Calibri"/>
                <a:ea typeface="+mn-lt"/>
                <a:cs typeface="Arial"/>
              </a:rPr>
              <a:t> (+), </a:t>
            </a:r>
            <a:r>
              <a:rPr lang="vi-VN" b="1" err="1">
                <a:latin typeface="Calibri"/>
                <a:ea typeface="+mn-lt"/>
                <a:cs typeface="Arial"/>
              </a:rPr>
              <a:t>phản</a:t>
            </a:r>
            <a:r>
              <a:rPr lang="vi-VN" b="1">
                <a:latin typeface="Calibri"/>
                <a:ea typeface="+mn-lt"/>
                <a:cs typeface="Arial"/>
              </a:rPr>
              <a:t> </a:t>
            </a:r>
            <a:r>
              <a:rPr lang="vi-VN" b="1" err="1">
                <a:latin typeface="Calibri"/>
                <a:ea typeface="+mn-lt"/>
                <a:cs typeface="Arial"/>
              </a:rPr>
              <a:t>ứng</a:t>
            </a:r>
            <a:r>
              <a:rPr lang="vi-VN" b="1">
                <a:latin typeface="Calibri"/>
                <a:ea typeface="+mn-lt"/>
                <a:cs typeface="Arial"/>
              </a:rPr>
              <a:t> </a:t>
            </a:r>
            <a:r>
              <a:rPr lang="vi-VN" b="1" err="1">
                <a:latin typeface="Calibri"/>
                <a:ea typeface="+mn-lt"/>
                <a:cs typeface="Arial"/>
              </a:rPr>
              <a:t>dội</a:t>
            </a:r>
            <a:r>
              <a:rPr lang="vi-VN" b="1">
                <a:latin typeface="Calibri"/>
                <a:ea typeface="+mn-lt"/>
                <a:cs typeface="Arial"/>
              </a:rPr>
              <a:t> (-).</a:t>
            </a:r>
            <a:endParaRPr lang="vi-VN" b="1"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7192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err="1"/>
              <a:t>Tóm</a:t>
            </a:r>
            <a:r>
              <a:rPr lang="en-US"/>
              <a:t> </a:t>
            </a:r>
            <a:r>
              <a:rPr lang="en-US" err="1"/>
              <a:t>tắt</a:t>
            </a:r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BN </a:t>
            </a:r>
            <a:r>
              <a:rPr lang="en-US" sz="2400" err="1"/>
              <a:t>nam</a:t>
            </a:r>
            <a:r>
              <a:rPr lang="en-US" sz="2400"/>
              <a:t>, 30 </a:t>
            </a:r>
            <a:r>
              <a:rPr lang="en-US" sz="2400" err="1"/>
              <a:t>tuổi</a:t>
            </a:r>
            <a:r>
              <a:rPr lang="en-US" sz="2400"/>
              <a:t>, </a:t>
            </a:r>
            <a:r>
              <a:rPr lang="en-US" sz="2400" err="1"/>
              <a:t>nhập</a:t>
            </a:r>
            <a:r>
              <a:rPr lang="en-US" sz="2400"/>
              <a:t> </a:t>
            </a:r>
            <a:r>
              <a:rPr lang="en-US" sz="2400" err="1"/>
              <a:t>viện</a:t>
            </a:r>
            <a:r>
              <a:rPr lang="en-US" sz="2400"/>
              <a:t> </a:t>
            </a:r>
            <a:r>
              <a:rPr lang="en-US" sz="2400" err="1"/>
              <a:t>vì</a:t>
            </a:r>
            <a:r>
              <a:rPr lang="en-US" sz="2400"/>
              <a:t> </a:t>
            </a:r>
            <a:r>
              <a:rPr lang="en-US" sz="2400" err="1"/>
              <a:t>đau</a:t>
            </a:r>
            <a:r>
              <a:rPr lang="en-US" sz="2400"/>
              <a:t> ¼ </a:t>
            </a:r>
            <a:r>
              <a:rPr lang="en-US" sz="2400" err="1"/>
              <a:t>dưới</a:t>
            </a:r>
            <a:r>
              <a:rPr lang="en-US" sz="2400"/>
              <a:t> </a:t>
            </a:r>
            <a:r>
              <a:rPr lang="en-US" sz="2400" err="1"/>
              <a:t>phải</a:t>
            </a:r>
            <a:r>
              <a:rPr lang="en-US" sz="2400"/>
              <a:t>, </a:t>
            </a:r>
            <a:r>
              <a:rPr lang="en-US" sz="2400" err="1"/>
              <a:t>giờ</a:t>
            </a:r>
            <a:r>
              <a:rPr lang="en-US" sz="2400"/>
              <a:t> </a:t>
            </a:r>
            <a:r>
              <a:rPr lang="en-US" sz="2400" err="1"/>
              <a:t>thứ</a:t>
            </a:r>
            <a:r>
              <a:rPr lang="en-US" sz="2400"/>
              <a:t> 16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/>
              <a:t>TCCN:</a:t>
            </a:r>
            <a:endParaRPr lang="en-US" sz="2400">
              <a:cs typeface="Calibri"/>
            </a:endParaRPr>
          </a:p>
          <a:p>
            <a:pPr>
              <a:buFontTx/>
              <a:buChar char="-"/>
            </a:pPr>
            <a:r>
              <a:rPr lang="en-US" sz="2400" err="1"/>
              <a:t>Đau</a:t>
            </a:r>
            <a:r>
              <a:rPr lang="en-US" sz="2400"/>
              <a:t> </a:t>
            </a:r>
            <a:r>
              <a:rPr lang="en-US" sz="2400" err="1"/>
              <a:t>bụng</a:t>
            </a:r>
            <a:r>
              <a:rPr lang="en-US" sz="2400"/>
              <a:t> </a:t>
            </a:r>
            <a:r>
              <a:rPr lang="en-US" sz="2400" err="1"/>
              <a:t>đột</a:t>
            </a:r>
            <a:r>
              <a:rPr lang="en-US" sz="2400"/>
              <a:t> </a:t>
            </a:r>
            <a:r>
              <a:rPr lang="en-US" sz="2400" err="1"/>
              <a:t>ngột</a:t>
            </a:r>
            <a:r>
              <a:rPr lang="en-US" sz="2400"/>
              <a:t> </a:t>
            </a:r>
            <a:r>
              <a:rPr lang="en-US" sz="2400" err="1"/>
              <a:t>kiểu</a:t>
            </a:r>
            <a:r>
              <a:rPr lang="en-US" sz="2400"/>
              <a:t> </a:t>
            </a:r>
            <a:r>
              <a:rPr lang="en-US" sz="2400" err="1"/>
              <a:t>chuyển</a:t>
            </a:r>
            <a:r>
              <a:rPr lang="en-US" sz="2400"/>
              <a:t> </a:t>
            </a:r>
            <a:r>
              <a:rPr lang="en-US" sz="2400" err="1"/>
              <a:t>thượng</a:t>
            </a:r>
            <a:r>
              <a:rPr lang="en-US" sz="2400"/>
              <a:t> </a:t>
            </a:r>
            <a:r>
              <a:rPr lang="en-US" sz="2400" err="1"/>
              <a:t>vị</a:t>
            </a:r>
            <a:r>
              <a:rPr lang="en-US" sz="2400"/>
              <a:t> sang ¼ </a:t>
            </a:r>
            <a:r>
              <a:rPr lang="en-US" sz="2400" err="1"/>
              <a:t>dưới</a:t>
            </a:r>
            <a:r>
              <a:rPr lang="en-US" sz="2400"/>
              <a:t> </a:t>
            </a:r>
            <a:r>
              <a:rPr lang="en-US" sz="2400" err="1"/>
              <a:t>phải</a:t>
            </a:r>
            <a:r>
              <a:rPr lang="en-US" sz="2400"/>
              <a:t> </a:t>
            </a:r>
            <a:r>
              <a:rPr lang="en-US" sz="2400" err="1"/>
              <a:t>sau</a:t>
            </a:r>
            <a:r>
              <a:rPr lang="en-US" sz="2400"/>
              <a:t> 7h, </a:t>
            </a:r>
            <a:r>
              <a:rPr lang="en-US" sz="2400" err="1"/>
              <a:t>đau</a:t>
            </a:r>
            <a:r>
              <a:rPr lang="en-US" sz="2400"/>
              <a:t> </a:t>
            </a:r>
            <a:r>
              <a:rPr lang="en-US" sz="2400" err="1"/>
              <a:t>liên</a:t>
            </a:r>
            <a:r>
              <a:rPr lang="en-US" sz="2400"/>
              <a:t> </a:t>
            </a:r>
            <a:r>
              <a:rPr lang="en-US" sz="2400" err="1"/>
              <a:t>tục</a:t>
            </a:r>
            <a:r>
              <a:rPr lang="en-US" sz="2400"/>
              <a:t>, </a:t>
            </a:r>
            <a:r>
              <a:rPr lang="en-US" sz="2400" err="1"/>
              <a:t>tăng</a:t>
            </a:r>
            <a:r>
              <a:rPr lang="en-US" sz="2400"/>
              <a:t> </a:t>
            </a:r>
            <a:r>
              <a:rPr lang="en-US" sz="2400" err="1"/>
              <a:t>dần</a:t>
            </a:r>
            <a:r>
              <a:rPr lang="en-US" sz="2400"/>
              <a:t>, </a:t>
            </a:r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yếu</a:t>
            </a:r>
            <a:r>
              <a:rPr lang="en-US" sz="2400"/>
              <a:t> </a:t>
            </a:r>
            <a:r>
              <a:rPr lang="en-US" sz="2400" err="1"/>
              <a:t>tố</a:t>
            </a:r>
            <a:r>
              <a:rPr lang="en-US" sz="2400"/>
              <a:t> </a:t>
            </a:r>
            <a:r>
              <a:rPr lang="en-US" sz="2400" err="1"/>
              <a:t>tăng</a:t>
            </a:r>
            <a:r>
              <a:rPr lang="en-US" sz="2400"/>
              <a:t> </a:t>
            </a:r>
            <a:r>
              <a:rPr lang="en-US" sz="2400" err="1"/>
              <a:t>giảm</a:t>
            </a:r>
            <a:r>
              <a:rPr lang="en-US" sz="2400"/>
              <a:t>.</a:t>
            </a:r>
            <a:endParaRPr lang="en-US" sz="2400">
              <a:cs typeface="Calibri"/>
            </a:endParaRPr>
          </a:p>
          <a:p>
            <a:pPr>
              <a:buFontTx/>
              <a:buChar char="-"/>
            </a:pPr>
            <a:r>
              <a:rPr lang="en-US" sz="2400"/>
              <a:t>Chán </a:t>
            </a:r>
            <a:r>
              <a:rPr lang="en-US" sz="2400" err="1"/>
              <a:t>ăn</a:t>
            </a:r>
            <a:r>
              <a:rPr lang="en-US" sz="2400"/>
              <a:t>, </a:t>
            </a:r>
            <a:r>
              <a:rPr lang="en-US" sz="2400" err="1"/>
              <a:t>buồn</a:t>
            </a:r>
            <a:r>
              <a:rPr lang="en-US" sz="2400"/>
              <a:t> </a:t>
            </a:r>
            <a:r>
              <a:rPr lang="en-US" sz="2400" err="1"/>
              <a:t>nôn</a:t>
            </a:r>
            <a:r>
              <a:rPr lang="en-US" sz="2400"/>
              <a:t>, </a:t>
            </a:r>
            <a:r>
              <a:rPr lang="en-US" sz="2400" err="1"/>
              <a:t>tiêu</a:t>
            </a:r>
            <a:r>
              <a:rPr lang="en-US" sz="2400"/>
              <a:t> </a:t>
            </a:r>
            <a:r>
              <a:rPr lang="en-US" sz="2400" err="1"/>
              <a:t>phân</a:t>
            </a:r>
            <a:r>
              <a:rPr lang="en-US" sz="2400"/>
              <a:t> </a:t>
            </a:r>
            <a:r>
              <a:rPr lang="en-US" sz="2400" err="1"/>
              <a:t>lỏng</a:t>
            </a:r>
            <a:endParaRPr lang="en-US" sz="2400">
              <a:cs typeface="Calibri"/>
            </a:endParaRPr>
          </a:p>
          <a:p>
            <a:pPr>
              <a:buFontTx/>
              <a:buChar char="-"/>
            </a:pPr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sốt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/>
              <a:t>TCTT: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/>
              <a:t>-   </a:t>
            </a:r>
            <a:r>
              <a:rPr lang="en-US" sz="2400" err="1"/>
              <a:t>Ấn</a:t>
            </a:r>
            <a:r>
              <a:rPr lang="en-US" sz="2400"/>
              <a:t> </a:t>
            </a:r>
            <a:r>
              <a:rPr lang="en-US" sz="2400" err="1"/>
              <a:t>đau</a:t>
            </a:r>
            <a:r>
              <a:rPr lang="en-US" sz="2400"/>
              <a:t> ¼ </a:t>
            </a:r>
            <a:r>
              <a:rPr lang="en-US" sz="2400" err="1"/>
              <a:t>dưới</a:t>
            </a:r>
            <a:r>
              <a:rPr lang="en-US" sz="2400"/>
              <a:t> </a:t>
            </a:r>
            <a:r>
              <a:rPr lang="en-US" sz="2400" err="1"/>
              <a:t>phải</a:t>
            </a:r>
            <a:r>
              <a:rPr lang="en-US" sz="2400"/>
              <a:t>, </a:t>
            </a:r>
            <a:r>
              <a:rPr lang="en-US" sz="2400">
                <a:ea typeface="+mn-lt"/>
                <a:cs typeface="+mn-lt"/>
              </a:rPr>
              <a:t>Mc Burney (+)</a:t>
            </a:r>
          </a:p>
          <a:p>
            <a:pPr>
              <a:buFontTx/>
              <a:buChar char="-"/>
            </a:pPr>
            <a:r>
              <a:rPr lang="en-US" sz="2400"/>
              <a:t> </a:t>
            </a:r>
            <a:r>
              <a:rPr lang="en-US" sz="2400" err="1"/>
              <a:t>Phản</a:t>
            </a:r>
            <a:r>
              <a:rPr lang="en-US" sz="2400"/>
              <a:t> </a:t>
            </a:r>
            <a:r>
              <a:rPr lang="en-US" sz="2400" err="1"/>
              <a:t>ứng</a:t>
            </a:r>
            <a:r>
              <a:rPr lang="en-US" sz="2400"/>
              <a:t> </a:t>
            </a:r>
            <a:r>
              <a:rPr lang="en-US" sz="2400" err="1"/>
              <a:t>dội</a:t>
            </a:r>
            <a:r>
              <a:rPr lang="en-US" sz="2400"/>
              <a:t> (-)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endParaRPr lang="en-US" sz="2400">
              <a:cs typeface="Calibri"/>
            </a:endParaRPr>
          </a:p>
          <a:p>
            <a:pPr>
              <a:buFontTx/>
              <a:buChar char="-"/>
            </a:pP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4826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3664336-48DA-FCBF-E899-2E9598FA0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4168866" cy="1325563"/>
          </a:xfrm>
        </p:spPr>
        <p:txBody>
          <a:bodyPr>
            <a:normAutofit/>
          </a:bodyPr>
          <a:lstStyle/>
          <a:p>
            <a:r>
              <a:rPr lang="vi-VN" err="1">
                <a:latin typeface="Times New Roman"/>
                <a:cs typeface="Times New Roman"/>
              </a:rPr>
              <a:t>Đặt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vấn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đề</a:t>
            </a:r>
            <a:endParaRPr lang="vi-VN" err="1">
              <a:cs typeface="Times New Roman" panose="020206030504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3E0D89C-91C4-B7E5-6D6B-A9219A594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68866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vi-VN">
                <a:latin typeface="Calibri"/>
                <a:cs typeface="Arial"/>
              </a:rPr>
              <a:t>1. Đau ¼ </a:t>
            </a:r>
            <a:r>
              <a:rPr lang="vi-VN" err="1">
                <a:latin typeface="Calibri"/>
                <a:cs typeface="Arial"/>
              </a:rPr>
              <a:t>dưới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phải</a:t>
            </a:r>
            <a:endParaRPr lang="vi-VN">
              <a:latin typeface="Calibri"/>
              <a:cs typeface="Arial"/>
            </a:endParaRPr>
          </a:p>
          <a:p>
            <a:pPr marL="0" indent="0"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2624479"/>
            <a:ext cx="609320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85863" y="1516981"/>
            <a:ext cx="2387600" cy="17907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0"/>
            <a:ext cx="1736438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9347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4162" y="4112081"/>
            <a:ext cx="889838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4565205" y="4145122"/>
            <a:ext cx="3062574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4962670"/>
            <a:ext cx="1982514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91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04800"/>
            <a:ext cx="8229600" cy="1143000"/>
          </a:xfrm>
        </p:spPr>
        <p:txBody>
          <a:bodyPr/>
          <a:lstStyle/>
          <a:p>
            <a:pPr algn="l"/>
            <a:r>
              <a:rPr lang="en-US" b="1"/>
              <a:t>GIẢI PHẪU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709856"/>
            <a:ext cx="4419600" cy="4454077"/>
          </a:xfrm>
        </p:spPr>
        <p:txBody>
          <a:bodyPr>
            <a:normAutofit/>
          </a:bodyPr>
          <a:lstStyle/>
          <a:p>
            <a:r>
              <a:rPr lang="en-US" err="1"/>
              <a:t>Gốc</a:t>
            </a:r>
            <a:r>
              <a:rPr lang="en-US"/>
              <a:t> RT </a:t>
            </a:r>
            <a:r>
              <a:rPr lang="en-US" err="1"/>
              <a:t>cố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ở </a:t>
            </a:r>
            <a:r>
              <a:rPr lang="en-US" err="1"/>
              <a:t>đáy</a:t>
            </a:r>
            <a:r>
              <a:rPr lang="en-US"/>
              <a:t> </a:t>
            </a:r>
            <a:r>
              <a:rPr lang="en-US" err="1"/>
              <a:t>manh</a:t>
            </a:r>
            <a:r>
              <a:rPr lang="en-US"/>
              <a:t> </a:t>
            </a:r>
            <a:r>
              <a:rPr lang="en-US" err="1"/>
              <a:t>tràng</a:t>
            </a:r>
            <a:r>
              <a:rPr lang="en-US"/>
              <a:t>, </a:t>
            </a:r>
            <a:r>
              <a:rPr lang="en-US" err="1"/>
              <a:t>đầu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do </a:t>
            </a:r>
            <a:r>
              <a:rPr lang="en-US" err="1"/>
              <a:t>xoay</a:t>
            </a:r>
            <a:r>
              <a:rPr lang="en-US"/>
              <a:t> 360</a:t>
            </a:r>
            <a:r>
              <a:rPr lang="en-US" baseline="30000"/>
              <a:t>0</a:t>
            </a:r>
            <a:r>
              <a:rPr lang="en-US" baseline="-25000"/>
              <a:t> </a:t>
            </a:r>
            <a:r>
              <a:rPr lang="en-US" err="1"/>
              <a:t>quanh</a:t>
            </a:r>
            <a:r>
              <a:rPr lang="en-US"/>
              <a:t> </a:t>
            </a:r>
            <a:r>
              <a:rPr lang="en-US" err="1"/>
              <a:t>gốc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3 </a:t>
            </a:r>
            <a:r>
              <a:rPr lang="en-US" err="1"/>
              <a:t>dải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dọc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đại</a:t>
            </a:r>
            <a:r>
              <a:rPr lang="en-US"/>
              <a:t> </a:t>
            </a:r>
            <a:r>
              <a:rPr lang="en-US" err="1"/>
              <a:t>tràng</a:t>
            </a:r>
            <a:r>
              <a:rPr lang="en-US"/>
              <a:t> </a:t>
            </a:r>
            <a:r>
              <a:rPr lang="en-US" err="1"/>
              <a:t>hội</a:t>
            </a:r>
            <a:r>
              <a:rPr lang="en-US"/>
              <a:t> </a:t>
            </a:r>
            <a:r>
              <a:rPr lang="en-US" err="1"/>
              <a:t>tụ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đáy</a:t>
            </a:r>
            <a:r>
              <a:rPr lang="en-US"/>
              <a:t> </a:t>
            </a:r>
            <a:r>
              <a:rPr lang="en-US" err="1"/>
              <a:t>manh</a:t>
            </a:r>
            <a:r>
              <a:rPr lang="en-US"/>
              <a:t> </a:t>
            </a:r>
            <a:r>
              <a:rPr lang="en-US" err="1"/>
              <a:t>tràng</a:t>
            </a:r>
            <a:r>
              <a:rPr lang="en-US"/>
              <a:t> </a:t>
            </a:r>
            <a:r>
              <a:rPr lang="en-US">
                <a:sym typeface="Wingdings" pitchFamily="2" charset="2"/>
              </a:rPr>
              <a:t> </a:t>
            </a:r>
            <a:r>
              <a:rPr lang="en-US" err="1">
                <a:sym typeface="Wingdings" pitchFamily="2" charset="2"/>
              </a:rPr>
              <a:t>tạo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lớp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cơ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dọc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duy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nhất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của</a:t>
            </a:r>
            <a:r>
              <a:rPr lang="en-US">
                <a:sym typeface="Wingdings" pitchFamily="2" charset="2"/>
              </a:rPr>
              <a:t> RT.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6" t="30338" r="50512" b="39324"/>
          <a:stretch/>
        </p:blipFill>
        <p:spPr bwMode="auto">
          <a:xfrm>
            <a:off x="4784328" y="228600"/>
            <a:ext cx="4340621" cy="3419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8" t="31250" r="53880" b="18490"/>
          <a:stretch/>
        </p:blipFill>
        <p:spPr bwMode="auto">
          <a:xfrm>
            <a:off x="4784328" y="2286000"/>
            <a:ext cx="4421414" cy="40576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058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42" y="2301"/>
            <a:ext cx="3275739" cy="6797384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700"/>
              <a:t>CHẨN ĐOÁN:</a:t>
            </a:r>
            <a:endParaRPr lang="en-US" sz="4700"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r>
              <a:rPr lang="vi-VN" err="1">
                <a:latin typeface="Calibri"/>
                <a:cs typeface="Arial"/>
              </a:rPr>
              <a:t>Chẩn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đoán</a:t>
            </a:r>
            <a:r>
              <a:rPr lang="vi-VN">
                <a:latin typeface="Calibri"/>
                <a:cs typeface="Arial"/>
              </a:rPr>
              <a:t> sơ </a:t>
            </a:r>
            <a:r>
              <a:rPr lang="vi-VN" err="1">
                <a:latin typeface="Calibri"/>
                <a:cs typeface="Arial"/>
              </a:rPr>
              <a:t>bộ</a:t>
            </a:r>
            <a:r>
              <a:rPr lang="vi-VN">
                <a:latin typeface="Calibri"/>
                <a:cs typeface="Arial"/>
              </a:rPr>
              <a:t>: </a:t>
            </a:r>
            <a:r>
              <a:rPr lang="en-US" err="1"/>
              <a:t>Viêm</a:t>
            </a:r>
            <a:r>
              <a:rPr lang="en-US"/>
              <a:t> </a:t>
            </a:r>
            <a:r>
              <a:rPr lang="en-US" err="1"/>
              <a:t>ruột</a:t>
            </a:r>
            <a:r>
              <a:rPr lang="en-US"/>
              <a:t> </a:t>
            </a:r>
            <a:r>
              <a:rPr lang="en-US" err="1"/>
              <a:t>thừa</a:t>
            </a:r>
            <a:r>
              <a:rPr lang="en-US"/>
              <a:t> </a:t>
            </a:r>
            <a:r>
              <a:rPr lang="en-US" err="1"/>
              <a:t>chưa</a:t>
            </a:r>
            <a:r>
              <a:rPr lang="en-US"/>
              <a:t> </a:t>
            </a:r>
            <a:r>
              <a:rPr lang="en-US" err="1"/>
              <a:t>biến</a:t>
            </a:r>
            <a:r>
              <a:rPr lang="en-US"/>
              <a:t> </a:t>
            </a:r>
            <a:r>
              <a:rPr lang="en-US" err="1"/>
              <a:t>chứng</a:t>
            </a:r>
            <a:endParaRPr lang="vi-VN" err="1">
              <a:latin typeface="Calibri"/>
              <a:cs typeface="Arial"/>
            </a:endParaRPr>
          </a:p>
          <a:p>
            <a:r>
              <a:rPr lang="vi-VN" err="1">
                <a:latin typeface="Calibri"/>
                <a:cs typeface="Arial"/>
              </a:rPr>
              <a:t>Chẩn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đoán</a:t>
            </a:r>
            <a:r>
              <a:rPr lang="vi-VN">
                <a:latin typeface="Calibri"/>
                <a:cs typeface="Arial"/>
              </a:rPr>
              <a:t> phân </a:t>
            </a:r>
            <a:r>
              <a:rPr lang="vi-VN" err="1">
                <a:latin typeface="Calibri"/>
                <a:cs typeface="Arial"/>
              </a:rPr>
              <a:t>biệt</a:t>
            </a:r>
            <a:r>
              <a:rPr lang="vi-VN">
                <a:latin typeface="Calibri"/>
                <a:cs typeface="Arial"/>
              </a:rPr>
              <a:t>: Viêm </a:t>
            </a:r>
            <a:r>
              <a:rPr lang="vi-VN" err="1">
                <a:latin typeface="Calibri"/>
                <a:cs typeface="Arial"/>
              </a:rPr>
              <a:t>túi</a:t>
            </a:r>
            <a:r>
              <a:rPr lang="vi-VN">
                <a:latin typeface="Calibri"/>
                <a:cs typeface="Arial"/>
              </a:rPr>
              <a:t> thừa đại tràng (P), viêm manh </a:t>
            </a:r>
            <a:r>
              <a:rPr lang="vi-VN" err="1">
                <a:latin typeface="Calibri"/>
                <a:cs typeface="Arial"/>
              </a:rPr>
              <a:t>tràng</a:t>
            </a:r>
            <a:endParaRPr lang="vi-VN"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7951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Biện</a:t>
            </a:r>
            <a:r>
              <a:rPr lang="en-US"/>
              <a:t> </a:t>
            </a:r>
            <a:r>
              <a:rPr lang="en-US" err="1"/>
              <a:t>luận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188624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vi-VN" sz="2800">
                <a:latin typeface="Calibri"/>
                <a:cs typeface="Calibri"/>
              </a:rPr>
              <a:t>B</a:t>
            </a:r>
            <a:r>
              <a:rPr lang="en-US" sz="2800">
                <a:latin typeface="Calibri"/>
                <a:cs typeface="Calibri"/>
              </a:rPr>
              <a:t>N </a:t>
            </a:r>
            <a:r>
              <a:rPr lang="en-US">
                <a:latin typeface="Calibri"/>
                <a:cs typeface="Calibri"/>
              </a:rPr>
              <a:t>30 </a:t>
            </a:r>
            <a:r>
              <a:rPr lang="en-US" err="1">
                <a:latin typeface="Calibri"/>
                <a:cs typeface="Calibri"/>
              </a:rPr>
              <a:t>tuổi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đau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bụng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kiểu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đau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chuyển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từ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thượng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vị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xuống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</a:rPr>
              <a:t>¼ </a:t>
            </a:r>
            <a:r>
              <a:rPr lang="en-US" err="1">
                <a:latin typeface="Calibri"/>
                <a:cs typeface="Calibri"/>
              </a:rPr>
              <a:t>dưới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phải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sau</a:t>
            </a:r>
            <a:r>
              <a:rPr lang="en-US" sz="2800">
                <a:latin typeface="Calibri"/>
                <a:cs typeface="Calibri"/>
              </a:rPr>
              <a:t> 7h, </a:t>
            </a:r>
            <a:r>
              <a:rPr lang="en-US" sz="2800" err="1">
                <a:latin typeface="Calibri"/>
                <a:cs typeface="Calibri"/>
              </a:rPr>
              <a:t>đau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liên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tục</a:t>
            </a:r>
            <a:r>
              <a:rPr lang="en-US" sz="2800">
                <a:latin typeface="Calibri"/>
                <a:cs typeface="Calibri"/>
              </a:rPr>
              <a:t>, </a:t>
            </a:r>
            <a:r>
              <a:rPr lang="en-US" sz="2800" err="1">
                <a:latin typeface="Calibri"/>
                <a:cs typeface="Calibri"/>
              </a:rPr>
              <a:t>mức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độ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tăng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dần</a:t>
            </a:r>
            <a:r>
              <a:rPr lang="en-US" sz="2800">
                <a:latin typeface="Calibri"/>
                <a:cs typeface="Calibri"/>
              </a:rPr>
              <a:t>, </a:t>
            </a:r>
            <a:r>
              <a:rPr lang="en-US" sz="2800" err="1">
                <a:latin typeface="Calibri"/>
                <a:cs typeface="Calibri"/>
              </a:rPr>
              <a:t>kèm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chán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ăn</a:t>
            </a:r>
            <a:r>
              <a:rPr lang="en-US" sz="2800">
                <a:latin typeface="Calibri"/>
                <a:cs typeface="Calibri"/>
              </a:rPr>
              <a:t>, </a:t>
            </a:r>
            <a:r>
              <a:rPr lang="en-US" sz="2800" err="1">
                <a:latin typeface="Calibri"/>
                <a:cs typeface="Calibri"/>
              </a:rPr>
              <a:t>buồn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nôn</a:t>
            </a:r>
            <a:r>
              <a:rPr lang="en-US" sz="2800">
                <a:latin typeface="Calibri"/>
                <a:cs typeface="Calibri"/>
              </a:rPr>
              <a:t>, </a:t>
            </a:r>
            <a:r>
              <a:rPr lang="en-US" sz="2800" err="1">
                <a:latin typeface="Calibri"/>
                <a:cs typeface="Calibri"/>
              </a:rPr>
              <a:t>khám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ấn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đau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hố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</a:rPr>
              <a:t>chậu1/4 </a:t>
            </a:r>
            <a:r>
              <a:rPr lang="en-US" err="1">
                <a:latin typeface="Calibri"/>
                <a:cs typeface="Calibri"/>
              </a:rPr>
              <a:t>dưới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phải</a:t>
            </a:r>
            <a:r>
              <a:rPr lang="en-US" sz="2800">
                <a:latin typeface="Calibri"/>
                <a:cs typeface="Calibri"/>
              </a:rPr>
              <a:t>, Mc Burney </a:t>
            </a:r>
            <a:r>
              <a:rPr lang="en-US">
                <a:latin typeface="Calibri"/>
                <a:cs typeface="Calibri"/>
              </a:rPr>
              <a:t>(+).</a:t>
            </a:r>
            <a:r>
              <a:rPr lang="en-US">
                <a:latin typeface="Calibri"/>
                <a:cs typeface="Calibri"/>
                <a:sym typeface="Wingdings" pitchFamily="2" charset="2"/>
              </a:rPr>
              <a:t> Theo thang </a:t>
            </a:r>
            <a:r>
              <a:rPr lang="en-US" err="1">
                <a:latin typeface="Calibri"/>
                <a:cs typeface="Calibri"/>
                <a:sym typeface="Wingdings" pitchFamily="2" charset="2"/>
              </a:rPr>
              <a:t>điểm</a:t>
            </a:r>
            <a:r>
              <a:rPr lang="en-US">
                <a:latin typeface="Calibri"/>
                <a:cs typeface="Calibri"/>
                <a:sym typeface="Wingdings" pitchFamily="2" charset="2"/>
              </a:rPr>
              <a:t> </a:t>
            </a:r>
            <a:r>
              <a:rPr lang="en-US" err="1">
                <a:latin typeface="Calibri"/>
                <a:cs typeface="Calibri"/>
                <a:sym typeface="Wingdings" pitchFamily="2" charset="2"/>
              </a:rPr>
              <a:t>Alvaradol</a:t>
            </a:r>
            <a:r>
              <a:rPr lang="en-US">
                <a:latin typeface="Calibri"/>
                <a:cs typeface="Calibri"/>
                <a:sym typeface="Wingdings" pitchFamily="2" charset="2"/>
              </a:rPr>
              <a:t> </a:t>
            </a:r>
            <a:r>
              <a:rPr lang="en-US" err="1">
                <a:latin typeface="Calibri"/>
                <a:cs typeface="Calibri"/>
                <a:sym typeface="Wingdings" pitchFamily="2" charset="2"/>
              </a:rPr>
              <a:t>về</a:t>
            </a:r>
            <a:r>
              <a:rPr lang="en-US">
                <a:latin typeface="Calibri"/>
                <a:cs typeface="Calibri"/>
                <a:sym typeface="Wingdings" pitchFamily="2" charset="2"/>
              </a:rPr>
              <a:t> </a:t>
            </a:r>
            <a:r>
              <a:rPr lang="en-US" err="1">
                <a:latin typeface="Calibri"/>
                <a:cs typeface="Calibri"/>
                <a:sym typeface="Wingdings" pitchFamily="2" charset="2"/>
              </a:rPr>
              <a:t>lâm</a:t>
            </a:r>
            <a:r>
              <a:rPr lang="en-US">
                <a:latin typeface="Calibri"/>
                <a:cs typeface="Calibri"/>
                <a:sym typeface="Wingdings" pitchFamily="2" charset="2"/>
              </a:rPr>
              <a:t> </a:t>
            </a:r>
            <a:r>
              <a:rPr lang="en-US" err="1">
                <a:latin typeface="Calibri"/>
                <a:cs typeface="Calibri"/>
                <a:sym typeface="Wingdings" pitchFamily="2" charset="2"/>
              </a:rPr>
              <a:t>sàng</a:t>
            </a:r>
            <a:r>
              <a:rPr lang="en-US">
                <a:latin typeface="Calibri"/>
                <a:cs typeface="Calibri"/>
                <a:sym typeface="Wingdings" pitchFamily="2" charset="2"/>
              </a:rPr>
              <a:t>: 5 </a:t>
            </a:r>
            <a:r>
              <a:rPr lang="en-US" err="1">
                <a:latin typeface="Calibri"/>
                <a:cs typeface="Calibri"/>
                <a:sym typeface="Wingdings" pitchFamily="2" charset="2"/>
              </a:rPr>
              <a:t>điểm</a:t>
            </a:r>
            <a:r>
              <a:rPr lang="en-US">
                <a:latin typeface="Calibri"/>
                <a:cs typeface="Calibri"/>
                <a:sym typeface="Wingdings" pitchFamily="2" charset="2"/>
              </a:rPr>
              <a:t> </a:t>
            </a:r>
            <a:r>
              <a:rPr lang="en-US" err="1">
                <a:latin typeface="Calibri"/>
                <a:cs typeface="Calibri"/>
                <a:sym typeface="Wingdings" pitchFamily="2" charset="2"/>
              </a:rPr>
              <a:t>là</a:t>
            </a:r>
            <a:r>
              <a:rPr lang="en-US">
                <a:latin typeface="Calibri"/>
                <a:cs typeface="Calibri"/>
                <a:sym typeface="Wingdings" pitchFamily="2" charset="2"/>
              </a:rPr>
              <a:t> </a:t>
            </a:r>
            <a:r>
              <a:rPr lang="en-US" err="1">
                <a:latin typeface="Calibri"/>
                <a:cs typeface="Calibri"/>
                <a:sym typeface="Wingdings" pitchFamily="2" charset="2"/>
              </a:rPr>
              <a:t>nguy</a:t>
            </a:r>
            <a:r>
              <a:rPr lang="en-US">
                <a:latin typeface="Calibri"/>
                <a:cs typeface="Calibri"/>
                <a:sym typeface="Wingdings" pitchFamily="2" charset="2"/>
              </a:rPr>
              <a:t> </a:t>
            </a:r>
            <a:r>
              <a:rPr lang="en-US" err="1">
                <a:latin typeface="Calibri"/>
                <a:cs typeface="Calibri"/>
                <a:sym typeface="Wingdings" pitchFamily="2" charset="2"/>
              </a:rPr>
              <a:t>cơ</a:t>
            </a:r>
            <a:r>
              <a:rPr lang="en-US">
                <a:latin typeface="Calibri"/>
                <a:cs typeface="Calibri"/>
                <a:sym typeface="Wingdings" pitchFamily="2" charset="2"/>
              </a:rPr>
              <a:t> VRT </a:t>
            </a:r>
            <a:r>
              <a:rPr lang="en-US" err="1">
                <a:latin typeface="Calibri"/>
                <a:cs typeface="Calibri"/>
                <a:sym typeface="Wingdings" pitchFamily="2" charset="2"/>
              </a:rPr>
              <a:t>mức</a:t>
            </a:r>
            <a:r>
              <a:rPr lang="en-US">
                <a:latin typeface="Calibri"/>
                <a:cs typeface="Calibri"/>
                <a:sym typeface="Wingdings" pitchFamily="2" charset="2"/>
              </a:rPr>
              <a:t> </a:t>
            </a:r>
            <a:r>
              <a:rPr lang="en-US" err="1">
                <a:latin typeface="Calibri"/>
                <a:cs typeface="Calibri"/>
                <a:sym typeface="Wingdings" pitchFamily="2" charset="2"/>
              </a:rPr>
              <a:t>độ</a:t>
            </a:r>
            <a:r>
              <a:rPr lang="en-US">
                <a:latin typeface="Calibri"/>
                <a:cs typeface="Calibri"/>
                <a:sym typeface="Wingdings" pitchFamily="2" charset="2"/>
              </a:rPr>
              <a:t> </a:t>
            </a:r>
            <a:r>
              <a:rPr lang="en-US" err="1">
                <a:latin typeface="Calibri"/>
                <a:cs typeface="Calibri"/>
                <a:sym typeface="Wingdings" pitchFamily="2" charset="2"/>
              </a:rPr>
              <a:t>trung</a:t>
            </a:r>
            <a:r>
              <a:rPr lang="en-US">
                <a:latin typeface="Calibri"/>
                <a:cs typeface="Calibri"/>
                <a:sym typeface="Wingdings" pitchFamily="2" charset="2"/>
              </a:rPr>
              <a:t> </a:t>
            </a:r>
            <a:r>
              <a:rPr lang="en-US" err="1">
                <a:latin typeface="Calibri"/>
                <a:cs typeface="Calibri"/>
                <a:sym typeface="Wingdings" pitchFamily="2" charset="2"/>
              </a:rPr>
              <a:t>bình</a:t>
            </a:r>
            <a:r>
              <a:rPr lang="en-US">
                <a:latin typeface="Calibri"/>
                <a:cs typeface="Calibri"/>
                <a:sym typeface="Wingdings" pitchFamily="2" charset="2"/>
              </a:rPr>
              <a:t> --&gt; </a:t>
            </a:r>
            <a:r>
              <a:rPr lang="en-US" err="1">
                <a:latin typeface="Calibri"/>
                <a:cs typeface="Calibri"/>
                <a:sym typeface="Wingdings" pitchFamily="2" charset="2"/>
              </a:rPr>
              <a:t>nghĩ</a:t>
            </a:r>
            <a:r>
              <a:rPr lang="en-US">
                <a:latin typeface="Calibri"/>
                <a:cs typeface="Calibri"/>
                <a:sym typeface="Wingdings" pitchFamily="2" charset="2"/>
              </a:rPr>
              <a:t> </a:t>
            </a:r>
            <a:r>
              <a:rPr lang="en-US" err="1">
                <a:latin typeface="Calibri"/>
                <a:cs typeface="Calibri"/>
                <a:sym typeface="Wingdings" pitchFamily="2" charset="2"/>
              </a:rPr>
              <a:t>nhiều</a:t>
            </a:r>
            <a:r>
              <a:rPr lang="en-US">
                <a:latin typeface="Calibri"/>
                <a:cs typeface="Calibri"/>
                <a:sym typeface="Wingdings" pitchFamily="2" charset="2"/>
              </a:rPr>
              <a:t> VRT </a:t>
            </a:r>
            <a:r>
              <a:rPr lang="en-US" err="1">
                <a:latin typeface="Calibri"/>
                <a:cs typeface="Calibri"/>
                <a:sym typeface="Wingdings" pitchFamily="2" charset="2"/>
              </a:rPr>
              <a:t>cấp</a:t>
            </a:r>
            <a:r>
              <a:rPr lang="en-US">
                <a:latin typeface="Calibri"/>
                <a:cs typeface="Calibri"/>
                <a:sym typeface="Wingdings" pitchFamily="2" charset="2"/>
              </a:rPr>
              <a:t>.</a:t>
            </a:r>
            <a:endParaRPr lang="en-US" sz="2800">
              <a:latin typeface="Calibri"/>
              <a:cs typeface="Calibri"/>
            </a:endParaRPr>
          </a:p>
          <a:p>
            <a:r>
              <a:rPr lang="en-US" sz="2800">
                <a:latin typeface="Calibri"/>
                <a:cs typeface="Calibri"/>
              </a:rPr>
              <a:t>BN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sz="2800" err="1">
                <a:latin typeface="Calibri"/>
                <a:cs typeface="Calibri"/>
              </a:rPr>
              <a:t>không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sốt</a:t>
            </a:r>
            <a:r>
              <a:rPr lang="en-US" sz="2800">
                <a:latin typeface="Calibri"/>
                <a:cs typeface="Calibri"/>
              </a:rPr>
              <a:t>, </a:t>
            </a:r>
            <a:r>
              <a:rPr lang="en-US" sz="2800" err="1">
                <a:latin typeface="Calibri"/>
                <a:cs typeface="Calibri"/>
              </a:rPr>
              <a:t>tổng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trạng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sinh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hiệu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ổn</a:t>
            </a:r>
            <a:r>
              <a:rPr lang="en-US" sz="2800">
                <a:latin typeface="Calibri"/>
                <a:cs typeface="Calibri"/>
              </a:rPr>
              <a:t>, </a:t>
            </a:r>
            <a:r>
              <a:rPr lang="en-US" sz="2800" err="1">
                <a:latin typeface="Calibri"/>
                <a:cs typeface="Calibri"/>
              </a:rPr>
              <a:t>khám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bụng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mềm</a:t>
            </a:r>
            <a:r>
              <a:rPr lang="en-US" sz="2800">
                <a:latin typeface="Calibri"/>
                <a:cs typeface="Calibri"/>
              </a:rPr>
              <a:t>, </a:t>
            </a:r>
            <a:r>
              <a:rPr lang="en-US" sz="2800" err="1">
                <a:latin typeface="Calibri"/>
                <a:cs typeface="Calibri"/>
              </a:rPr>
              <a:t>phản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ứng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err="1">
                <a:latin typeface="Calibri"/>
                <a:cs typeface="Calibri"/>
              </a:rPr>
              <a:t>dội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</a:rPr>
              <a:t>(-) </a:t>
            </a:r>
            <a:r>
              <a:rPr lang="en-US" sz="2800">
                <a:latin typeface="Calibri"/>
                <a:cs typeface="Calibri"/>
                <a:sym typeface="Wingdings" pitchFamily="2" charset="2"/>
              </a:rPr>
              <a:t> </a:t>
            </a:r>
            <a:r>
              <a:rPr lang="en-US" sz="2800" err="1">
                <a:latin typeface="Calibri"/>
                <a:cs typeface="Calibri"/>
                <a:sym typeface="Wingdings" pitchFamily="2" charset="2"/>
              </a:rPr>
              <a:t>chưa</a:t>
            </a:r>
            <a:r>
              <a:rPr lang="en-US" sz="2800">
                <a:latin typeface="Calibri"/>
                <a:cs typeface="Calibri"/>
                <a:sym typeface="Wingdings" pitchFamily="2" charset="2"/>
              </a:rPr>
              <a:t> </a:t>
            </a:r>
            <a:r>
              <a:rPr lang="en-US" sz="2800" err="1">
                <a:latin typeface="Calibri"/>
                <a:cs typeface="Calibri"/>
                <a:sym typeface="Wingdings" pitchFamily="2" charset="2"/>
              </a:rPr>
              <a:t>viêm</a:t>
            </a:r>
            <a:r>
              <a:rPr lang="en-US" sz="2800">
                <a:latin typeface="Calibri"/>
                <a:cs typeface="Calibri"/>
                <a:sym typeface="Wingdings" pitchFamily="2" charset="2"/>
              </a:rPr>
              <a:t> </a:t>
            </a:r>
            <a:r>
              <a:rPr lang="en-US" sz="2800" err="1">
                <a:latin typeface="Calibri"/>
                <a:cs typeface="Calibri"/>
                <a:sym typeface="Wingdings" pitchFamily="2" charset="2"/>
              </a:rPr>
              <a:t>phúc</a:t>
            </a:r>
            <a:r>
              <a:rPr lang="en-US" sz="2800">
                <a:latin typeface="Calibri"/>
                <a:cs typeface="Calibri"/>
                <a:sym typeface="Wingdings" pitchFamily="2" charset="2"/>
              </a:rPr>
              <a:t> </a:t>
            </a:r>
            <a:r>
              <a:rPr lang="en-US" sz="2800" err="1">
                <a:latin typeface="Calibri"/>
                <a:cs typeface="Calibri"/>
                <a:sym typeface="Wingdings" pitchFamily="2" charset="2"/>
              </a:rPr>
              <a:t>mạc</a:t>
            </a:r>
            <a:r>
              <a:rPr lang="en-US">
                <a:latin typeface="Calibri"/>
                <a:cs typeface="Calibri"/>
              </a:rPr>
              <a:t> </a:t>
            </a:r>
            <a:endParaRPr lang="en-US" sz="2800">
              <a:latin typeface="Calibri" panose="020F0502020204030204" pitchFamily="34" charset="0"/>
              <a:cs typeface="Calibri"/>
            </a:endParaRPr>
          </a:p>
          <a:p>
            <a:endParaRPr lang="vi-VN" sz="2800">
              <a:latin typeface="Calibri"/>
              <a:cs typeface="Calibri"/>
            </a:endParaRP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20939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FDA7E20-BA2C-13B4-D72E-DBA9FAA50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Times New Roman"/>
                <a:cs typeface="Times New Roman"/>
              </a:rPr>
              <a:t>Thang </a:t>
            </a:r>
            <a:r>
              <a:rPr lang="vi-VN" err="1">
                <a:latin typeface="Times New Roman"/>
                <a:cs typeface="Times New Roman"/>
              </a:rPr>
              <a:t>điểm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Alvaradol</a:t>
            </a:r>
            <a:r>
              <a:rPr lang="vi-VN">
                <a:latin typeface="Times New Roman"/>
                <a:cs typeface="Times New Roman"/>
              </a:rPr>
              <a:t>: 5đ</a:t>
            </a:r>
            <a:endParaRPr lang="vi-VN" err="1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E2AFC8-B4C5-1069-B155-C35FC3902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582890"/>
              </p:ext>
            </p:extLst>
          </p:nvPr>
        </p:nvGraphicFramePr>
        <p:xfrm>
          <a:off x="1854678" y="1696528"/>
          <a:ext cx="5791919" cy="464363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787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5959">
                <a:tc>
                  <a:txBody>
                    <a:bodyPr/>
                    <a:lstStyle/>
                    <a:p>
                      <a:r>
                        <a:rPr lang="en-US" sz="2400" i="1" err="1"/>
                        <a:t>Đặc</a:t>
                      </a:r>
                      <a:r>
                        <a:rPr lang="en-US" sz="2400" i="1" baseline="0"/>
                        <a:t> </a:t>
                      </a:r>
                      <a:r>
                        <a:rPr lang="en-US" sz="2400" i="1" baseline="0" err="1"/>
                        <a:t>tính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err="1"/>
                        <a:t>Điểm</a:t>
                      </a:r>
                      <a:endParaRPr lang="en-US" sz="24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959">
                <a:tc>
                  <a:txBody>
                    <a:bodyPr/>
                    <a:lstStyle/>
                    <a:p>
                      <a:r>
                        <a:rPr lang="en-US" sz="2400" err="1"/>
                        <a:t>Đau</a:t>
                      </a:r>
                      <a:r>
                        <a:rPr lang="en-US" sz="2400" baseline="0"/>
                        <a:t> di </a:t>
                      </a:r>
                      <a:r>
                        <a:rPr lang="en-US" sz="2400" baseline="0" err="1"/>
                        <a:t>chuyển</a:t>
                      </a:r>
                      <a:r>
                        <a:rPr lang="en-US" sz="2400" baseline="0"/>
                        <a:t> (</a:t>
                      </a:r>
                      <a:r>
                        <a:rPr lang="en-US" sz="2400" baseline="0" err="1"/>
                        <a:t>đến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bụng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dưới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phải</a:t>
                      </a:r>
                      <a:r>
                        <a:rPr lang="en-US" sz="2400" baseline="0"/>
                        <a:t>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959">
                <a:tc>
                  <a:txBody>
                    <a:bodyPr/>
                    <a:lstStyle/>
                    <a:p>
                      <a:r>
                        <a:rPr lang="en-US" sz="2400"/>
                        <a:t>Chán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ăn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959">
                <a:tc>
                  <a:txBody>
                    <a:bodyPr/>
                    <a:lstStyle/>
                    <a:p>
                      <a:r>
                        <a:rPr lang="en-US" sz="2400" err="1"/>
                        <a:t>Buồn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nôn</a:t>
                      </a:r>
                      <a:r>
                        <a:rPr lang="en-US" sz="2400" baseline="0"/>
                        <a:t>/ </a:t>
                      </a:r>
                      <a:r>
                        <a:rPr lang="en-US" sz="2400" baseline="0" err="1"/>
                        <a:t>Nôn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959">
                <a:tc>
                  <a:txBody>
                    <a:bodyPr/>
                    <a:lstStyle/>
                    <a:p>
                      <a:r>
                        <a:rPr lang="en-US" sz="2400" err="1"/>
                        <a:t>Ấn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đau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bụng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dưới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phải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959">
                <a:tc>
                  <a:txBody>
                    <a:bodyPr/>
                    <a:lstStyle/>
                    <a:p>
                      <a:r>
                        <a:rPr lang="en-US" sz="2400" err="1"/>
                        <a:t>Có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phản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ứng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dội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959">
                <a:tc>
                  <a:txBody>
                    <a:bodyPr/>
                    <a:lstStyle/>
                    <a:p>
                      <a:r>
                        <a:rPr lang="en-US" sz="2400" err="1"/>
                        <a:t>Sốt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959">
                <a:tc>
                  <a:txBody>
                    <a:bodyPr/>
                    <a:lstStyle/>
                    <a:p>
                      <a:r>
                        <a:rPr lang="en-US" sz="2400"/>
                        <a:t>Bạch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cầu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tăng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5959">
                <a:tc>
                  <a:txBody>
                    <a:bodyPr/>
                    <a:lstStyle/>
                    <a:p>
                      <a:r>
                        <a:rPr lang="en-US" sz="2400"/>
                        <a:t>Công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thức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bạch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cầu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chuyển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trái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Viết tay 5">
                <a:extLst>
                  <a:ext uri="{FF2B5EF4-FFF2-40B4-BE49-F238E27FC236}">
                    <a16:creationId xmlns:a16="http://schemas.microsoft.com/office/drawing/2014/main" id="{819B4B6A-3DB6-7FFC-B3C0-912D82B4CAE9}"/>
                  </a:ext>
                </a:extLst>
              </p14:cNvPr>
              <p14:cNvContentPartPr/>
              <p14:nvPr/>
            </p14:nvContentPartPr>
            <p14:xfrm>
              <a:off x="7287962" y="2434164"/>
              <a:ext cx="304800" cy="19050"/>
            </p14:xfrm>
          </p:contentPart>
        </mc:Choice>
        <mc:Fallback xmlns="">
          <p:pic>
            <p:nvPicPr>
              <p:cNvPr id="6" name="Viết tay 5">
                <a:extLst>
                  <a:ext uri="{FF2B5EF4-FFF2-40B4-BE49-F238E27FC236}">
                    <a16:creationId xmlns:a16="http://schemas.microsoft.com/office/drawing/2014/main" id="{819B4B6A-3DB6-7FFC-B3C0-912D82B4CA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0033" y="2408421"/>
                <a:ext cx="340300" cy="70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Viết tay 6">
                <a:extLst>
                  <a:ext uri="{FF2B5EF4-FFF2-40B4-BE49-F238E27FC236}">
                    <a16:creationId xmlns:a16="http://schemas.microsoft.com/office/drawing/2014/main" id="{B7486E96-5E71-DC88-D0E5-A690C0C07E19}"/>
                  </a:ext>
                </a:extLst>
              </p14:cNvPr>
              <p14:cNvContentPartPr/>
              <p14:nvPr/>
            </p14:nvContentPartPr>
            <p14:xfrm>
              <a:off x="7330691" y="3017399"/>
              <a:ext cx="190500" cy="19050"/>
            </p14:xfrm>
          </p:contentPart>
        </mc:Choice>
        <mc:Fallback xmlns="">
          <p:pic>
            <p:nvPicPr>
              <p:cNvPr id="7" name="Viết tay 6">
                <a:extLst>
                  <a:ext uri="{FF2B5EF4-FFF2-40B4-BE49-F238E27FC236}">
                    <a16:creationId xmlns:a16="http://schemas.microsoft.com/office/drawing/2014/main" id="{B7486E96-5E71-DC88-D0E5-A690C0C07E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12820" y="2064899"/>
                <a:ext cx="225884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Viết tay 7">
                <a:extLst>
                  <a:ext uri="{FF2B5EF4-FFF2-40B4-BE49-F238E27FC236}">
                    <a16:creationId xmlns:a16="http://schemas.microsoft.com/office/drawing/2014/main" id="{D63260EE-927F-BF30-EFB5-506CAD041E78}"/>
                  </a:ext>
                </a:extLst>
              </p14:cNvPr>
              <p14:cNvContentPartPr/>
              <p14:nvPr/>
            </p14:nvContentPartPr>
            <p14:xfrm>
              <a:off x="7330691" y="3594241"/>
              <a:ext cx="266700" cy="19050"/>
            </p14:xfrm>
          </p:contentPart>
        </mc:Choice>
        <mc:Fallback xmlns="">
          <p:pic>
            <p:nvPicPr>
              <p:cNvPr id="8" name="Viết tay 7">
                <a:extLst>
                  <a:ext uri="{FF2B5EF4-FFF2-40B4-BE49-F238E27FC236}">
                    <a16:creationId xmlns:a16="http://schemas.microsoft.com/office/drawing/2014/main" id="{D63260EE-927F-BF30-EFB5-506CAD041E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2523" y="3579122"/>
                <a:ext cx="302672" cy="48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Viết tay 9">
                <a:extLst>
                  <a:ext uri="{FF2B5EF4-FFF2-40B4-BE49-F238E27FC236}">
                    <a16:creationId xmlns:a16="http://schemas.microsoft.com/office/drawing/2014/main" id="{E2A98DFA-569F-1B4A-7168-94EE494059DC}"/>
                  </a:ext>
                </a:extLst>
              </p14:cNvPr>
              <p14:cNvContentPartPr/>
              <p14:nvPr/>
            </p14:nvContentPartPr>
            <p14:xfrm>
              <a:off x="7330691" y="4149717"/>
              <a:ext cx="209550" cy="19050"/>
            </p14:xfrm>
          </p:contentPart>
        </mc:Choice>
        <mc:Fallback xmlns="">
          <p:pic>
            <p:nvPicPr>
              <p:cNvPr id="10" name="Viết tay 9">
                <a:extLst>
                  <a:ext uri="{FF2B5EF4-FFF2-40B4-BE49-F238E27FC236}">
                    <a16:creationId xmlns:a16="http://schemas.microsoft.com/office/drawing/2014/main" id="{E2A98DFA-569F-1B4A-7168-94EE494059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12438" y="3197217"/>
                <a:ext cx="245692" cy="19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045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F115461-C0BC-D277-3202-EAEAC2102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62984"/>
            <a:ext cx="7886700" cy="52139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Calibri"/>
                <a:ea typeface="+mn-lt"/>
                <a:cs typeface="Arial"/>
              </a:rPr>
              <a:t>BN đau </a:t>
            </a:r>
            <a:r>
              <a:rPr lang="vi-VN" err="1">
                <a:latin typeface="Calibri"/>
                <a:ea typeface="+mn-lt"/>
                <a:cs typeface="Arial"/>
              </a:rPr>
              <a:t>bụng</a:t>
            </a:r>
            <a:r>
              <a:rPr lang="vi-VN">
                <a:latin typeface="Calibri"/>
                <a:ea typeface="+mn-lt"/>
                <a:cs typeface="Arial"/>
              </a:rPr>
              <a:t> ¼ </a:t>
            </a:r>
            <a:r>
              <a:rPr lang="vi-VN" err="1">
                <a:latin typeface="Calibri"/>
                <a:ea typeface="+mn-lt"/>
                <a:cs typeface="Arial"/>
              </a:rPr>
              <a:t>dưới</a:t>
            </a:r>
            <a:r>
              <a:rPr lang="vi-VN">
                <a:latin typeface="Calibri"/>
                <a:ea typeface="+mn-lt"/>
                <a:cs typeface="Arial"/>
              </a:rPr>
              <a:t> </a:t>
            </a:r>
            <a:r>
              <a:rPr lang="vi-VN" err="1">
                <a:latin typeface="Calibri"/>
                <a:ea typeface="+mn-lt"/>
                <a:cs typeface="Arial"/>
              </a:rPr>
              <a:t>phải</a:t>
            </a:r>
            <a:r>
              <a:rPr lang="vi-VN">
                <a:latin typeface="Calibri"/>
                <a:ea typeface="+mn-lt"/>
                <a:cs typeface="Arial"/>
              </a:rPr>
              <a:t> không </a:t>
            </a:r>
            <a:r>
              <a:rPr lang="vi-VN" err="1">
                <a:latin typeface="Calibri"/>
                <a:ea typeface="+mn-lt"/>
                <a:cs typeface="Arial"/>
              </a:rPr>
              <a:t>loại</a:t>
            </a:r>
            <a:r>
              <a:rPr lang="vi-VN">
                <a:latin typeface="Calibri"/>
                <a:ea typeface="+mn-lt"/>
                <a:cs typeface="Arial"/>
              </a:rPr>
              <a:t> </a:t>
            </a:r>
            <a:r>
              <a:rPr lang="vi-VN" err="1">
                <a:latin typeface="Calibri"/>
                <a:ea typeface="+mn-lt"/>
                <a:cs typeface="Arial"/>
              </a:rPr>
              <a:t>trừ</a:t>
            </a:r>
            <a:r>
              <a:rPr lang="vi-VN">
                <a:latin typeface="Calibri"/>
                <a:ea typeface="+mn-lt"/>
                <a:cs typeface="Arial"/>
              </a:rPr>
              <a:t> viêm </a:t>
            </a:r>
            <a:r>
              <a:rPr lang="vi-VN" err="1">
                <a:latin typeface="Calibri"/>
                <a:ea typeface="+mn-lt"/>
                <a:cs typeface="Arial"/>
              </a:rPr>
              <a:t>túi</a:t>
            </a:r>
            <a:r>
              <a:rPr lang="vi-VN">
                <a:latin typeface="Calibri"/>
                <a:ea typeface="+mn-lt"/>
                <a:cs typeface="Arial"/>
              </a:rPr>
              <a:t> </a:t>
            </a:r>
            <a:r>
              <a:rPr lang="vi-VN" err="1">
                <a:latin typeface="Calibri"/>
                <a:ea typeface="+mn-lt"/>
                <a:cs typeface="Arial"/>
              </a:rPr>
              <a:t>thừa</a:t>
            </a:r>
            <a:r>
              <a:rPr lang="vi-VN">
                <a:latin typeface="Calibri"/>
                <a:ea typeface="+mn-lt"/>
                <a:cs typeface="Arial"/>
              </a:rPr>
              <a:t> </a:t>
            </a:r>
            <a:r>
              <a:rPr lang="vi-VN" err="1">
                <a:latin typeface="Calibri"/>
                <a:ea typeface="+mn-lt"/>
                <a:cs typeface="Arial"/>
              </a:rPr>
              <a:t>đại</a:t>
            </a:r>
            <a:r>
              <a:rPr lang="vi-VN">
                <a:latin typeface="Calibri"/>
                <a:ea typeface="+mn-lt"/>
                <a:cs typeface="Arial"/>
              </a:rPr>
              <a:t> </a:t>
            </a:r>
            <a:r>
              <a:rPr lang="vi-VN" err="1">
                <a:latin typeface="Calibri"/>
                <a:ea typeface="+mn-lt"/>
                <a:cs typeface="Arial"/>
              </a:rPr>
              <a:t>tràng</a:t>
            </a:r>
            <a:r>
              <a:rPr lang="vi-VN">
                <a:latin typeface="Calibri"/>
                <a:ea typeface="+mn-lt"/>
                <a:cs typeface="Arial"/>
              </a:rPr>
              <a:t> P, tuy nhiên BN 30 </a:t>
            </a:r>
            <a:r>
              <a:rPr lang="vi-VN" err="1">
                <a:latin typeface="Calibri"/>
                <a:ea typeface="+mn-lt"/>
                <a:cs typeface="Arial"/>
              </a:rPr>
              <a:t>tuổi</a:t>
            </a:r>
            <a:r>
              <a:rPr lang="vi-VN">
                <a:latin typeface="Calibri"/>
                <a:ea typeface="+mn-lt"/>
                <a:cs typeface="Arial"/>
              </a:rPr>
              <a:t>, </a:t>
            </a:r>
            <a:r>
              <a:rPr lang="vi-VN" err="1">
                <a:latin typeface="Calibri"/>
                <a:ea typeface="+mn-lt"/>
                <a:cs typeface="Arial"/>
              </a:rPr>
              <a:t>triệu</a:t>
            </a:r>
            <a:r>
              <a:rPr lang="vi-VN">
                <a:latin typeface="Calibri"/>
                <a:ea typeface="+mn-lt"/>
                <a:cs typeface="Arial"/>
              </a:rPr>
              <a:t> </a:t>
            </a:r>
            <a:r>
              <a:rPr lang="vi-VN" err="1">
                <a:latin typeface="Calibri"/>
                <a:ea typeface="+mn-lt"/>
                <a:cs typeface="Arial"/>
              </a:rPr>
              <a:t>chứng</a:t>
            </a:r>
            <a:r>
              <a:rPr lang="vi-VN">
                <a:latin typeface="Calibri"/>
                <a:ea typeface="+mn-lt"/>
                <a:cs typeface="Arial"/>
              </a:rPr>
              <a:t> đau </a:t>
            </a:r>
            <a:r>
              <a:rPr lang="vi-VN" err="1">
                <a:latin typeface="Calibri"/>
                <a:ea typeface="+mn-lt"/>
                <a:cs typeface="Arial"/>
              </a:rPr>
              <a:t>kiểu</a:t>
            </a:r>
            <a:r>
              <a:rPr lang="vi-VN">
                <a:latin typeface="Calibri"/>
                <a:ea typeface="+mn-lt"/>
                <a:cs typeface="Arial"/>
              </a:rPr>
              <a:t> di </a:t>
            </a:r>
            <a:r>
              <a:rPr lang="vi-VN" err="1">
                <a:latin typeface="Calibri"/>
                <a:ea typeface="+mn-lt"/>
                <a:cs typeface="Arial"/>
              </a:rPr>
              <a:t>chuyển</a:t>
            </a:r>
            <a:r>
              <a:rPr lang="vi-VN">
                <a:latin typeface="Calibri"/>
                <a:ea typeface="+mn-lt"/>
                <a:cs typeface="Arial"/>
              </a:rPr>
              <a:t> nên </a:t>
            </a:r>
            <a:r>
              <a:rPr lang="vi-VN" err="1">
                <a:latin typeface="Calibri"/>
                <a:ea typeface="+mn-lt"/>
                <a:cs typeface="Arial"/>
              </a:rPr>
              <a:t>ít</a:t>
            </a:r>
            <a:r>
              <a:rPr lang="vi-VN">
                <a:latin typeface="Calibri"/>
                <a:ea typeface="+mn-lt"/>
                <a:cs typeface="Arial"/>
              </a:rPr>
              <a:t> </a:t>
            </a:r>
            <a:r>
              <a:rPr lang="vi-VN" err="1">
                <a:latin typeface="Calibri"/>
                <a:ea typeface="+mn-lt"/>
                <a:cs typeface="Arial"/>
              </a:rPr>
              <a:t>nghĩ</a:t>
            </a:r>
            <a:r>
              <a:rPr lang="vi-VN">
                <a:latin typeface="Calibri"/>
                <a:ea typeface="+mn-lt"/>
                <a:cs typeface="Arial"/>
              </a:rPr>
              <a:t> viêm </a:t>
            </a:r>
            <a:r>
              <a:rPr lang="vi-VN" err="1">
                <a:latin typeface="Calibri"/>
                <a:ea typeface="+mn-lt"/>
                <a:cs typeface="Arial"/>
              </a:rPr>
              <a:t>túi</a:t>
            </a:r>
            <a:r>
              <a:rPr lang="vi-VN">
                <a:latin typeface="Calibri"/>
                <a:ea typeface="+mn-lt"/>
                <a:cs typeface="Arial"/>
              </a:rPr>
              <a:t> </a:t>
            </a:r>
            <a:r>
              <a:rPr lang="vi-VN" err="1">
                <a:latin typeface="Calibri"/>
                <a:ea typeface="+mn-lt"/>
                <a:cs typeface="Arial"/>
              </a:rPr>
              <a:t>thừa</a:t>
            </a:r>
            <a:r>
              <a:rPr lang="vi-VN">
                <a:latin typeface="Calibri"/>
                <a:ea typeface="+mn-lt"/>
                <a:cs typeface="Arial"/>
              </a:rPr>
              <a:t> hơn.</a:t>
            </a:r>
            <a:endParaRPr lang="vi-VN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r>
              <a:rPr lang="vi-VN">
                <a:latin typeface="Calibri"/>
                <a:ea typeface="+mn-lt"/>
                <a:cs typeface="Arial"/>
              </a:rPr>
              <a:t>BN</a:t>
            </a:r>
            <a:r>
              <a:rPr lang="vi-VN">
                <a:latin typeface="Calibri"/>
                <a:cs typeface="Arial"/>
              </a:rPr>
              <a:t> đau </a:t>
            </a:r>
            <a:r>
              <a:rPr lang="vi-VN" err="1">
                <a:latin typeface="Calibri"/>
                <a:cs typeface="Arial"/>
              </a:rPr>
              <a:t>bụng</a:t>
            </a:r>
            <a:r>
              <a:rPr lang="vi-VN">
                <a:latin typeface="Calibri"/>
                <a:cs typeface="Arial"/>
              </a:rPr>
              <a:t> ¼ </a:t>
            </a:r>
            <a:r>
              <a:rPr lang="vi-VN" err="1">
                <a:latin typeface="Calibri"/>
                <a:cs typeface="Arial"/>
              </a:rPr>
              <a:t>dưới</a:t>
            </a:r>
            <a:r>
              <a:rPr lang="vi-VN">
                <a:latin typeface="Calibri"/>
                <a:cs typeface="Arial"/>
              </a:rPr>
              <a:t> P </a:t>
            </a:r>
            <a:r>
              <a:rPr lang="vi-VN" err="1">
                <a:latin typeface="Calibri"/>
                <a:cs typeface="Arial"/>
              </a:rPr>
              <a:t>mức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độ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nhẹ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đến</a:t>
            </a:r>
            <a:r>
              <a:rPr lang="vi-VN">
                <a:latin typeface="Calibri"/>
                <a:cs typeface="Arial"/>
              </a:rPr>
              <a:t> trung </a:t>
            </a:r>
            <a:r>
              <a:rPr lang="vi-VN" err="1">
                <a:latin typeface="Calibri"/>
                <a:cs typeface="Arial"/>
              </a:rPr>
              <a:t>bình</a:t>
            </a:r>
            <a:r>
              <a:rPr lang="vi-VN">
                <a:latin typeface="Calibri"/>
                <a:cs typeface="Arial"/>
              </a:rPr>
              <a:t>, </a:t>
            </a:r>
            <a:r>
              <a:rPr lang="vi-VN" err="1">
                <a:latin typeface="Calibri"/>
                <a:cs typeface="Arial"/>
              </a:rPr>
              <a:t>có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triệu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chứng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rối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loạn</a:t>
            </a:r>
            <a:r>
              <a:rPr lang="vi-VN">
                <a:latin typeface="Calibri"/>
                <a:cs typeface="Arial"/>
              </a:rPr>
              <a:t> tiêu </a:t>
            </a:r>
            <a:r>
              <a:rPr lang="vi-VN" err="1">
                <a:latin typeface="Calibri"/>
                <a:cs typeface="Arial"/>
              </a:rPr>
              <a:t>hóa</a:t>
            </a:r>
            <a:r>
              <a:rPr lang="vi-VN">
                <a:latin typeface="Calibri"/>
                <a:cs typeface="Arial"/>
              </a:rPr>
              <a:t> như </a:t>
            </a:r>
            <a:r>
              <a:rPr lang="vi-VN" err="1">
                <a:latin typeface="Calibri"/>
                <a:cs typeface="Arial"/>
              </a:rPr>
              <a:t>chán</a:t>
            </a:r>
            <a:r>
              <a:rPr lang="vi-VN">
                <a:latin typeface="Calibri"/>
                <a:cs typeface="Arial"/>
              </a:rPr>
              <a:t> ăn, </a:t>
            </a:r>
            <a:r>
              <a:rPr lang="vi-VN" err="1">
                <a:latin typeface="Calibri"/>
                <a:cs typeface="Arial"/>
              </a:rPr>
              <a:t>buồn</a:t>
            </a:r>
            <a:r>
              <a:rPr lang="vi-VN">
                <a:latin typeface="Calibri"/>
                <a:cs typeface="Arial"/>
              </a:rPr>
              <a:t> nôn, tiêu phân </a:t>
            </a:r>
            <a:r>
              <a:rPr lang="vi-VN" err="1">
                <a:latin typeface="Calibri"/>
                <a:cs typeface="Arial"/>
              </a:rPr>
              <a:t>lỏng</a:t>
            </a:r>
            <a:r>
              <a:rPr lang="vi-VN">
                <a:latin typeface="Calibri"/>
                <a:cs typeface="Arial"/>
              </a:rPr>
              <a:t>, không </a:t>
            </a:r>
            <a:r>
              <a:rPr lang="vi-VN" err="1">
                <a:latin typeface="Calibri"/>
                <a:cs typeface="Arial"/>
              </a:rPr>
              <a:t>loại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trừ</a:t>
            </a:r>
            <a:r>
              <a:rPr lang="vi-VN">
                <a:latin typeface="Calibri"/>
                <a:cs typeface="Arial"/>
              </a:rPr>
              <a:t> viêm manh </a:t>
            </a:r>
            <a:r>
              <a:rPr lang="vi-VN" err="1">
                <a:latin typeface="Calibri"/>
                <a:cs typeface="Arial"/>
              </a:rPr>
              <a:t>tràng</a:t>
            </a:r>
            <a:r>
              <a:rPr lang="vi-VN">
                <a:latin typeface="Calibri"/>
                <a:cs typeface="Arial"/>
              </a:rPr>
              <a:t>.</a:t>
            </a:r>
            <a:endParaRPr lang="vi-VN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9150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sz="4700"/>
              <a:t>CẬN LÂM SÀNG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813" y="2076091"/>
            <a:ext cx="4668251" cy="3907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Công </a:t>
            </a:r>
            <a:r>
              <a:rPr lang="en-US" sz="3200" err="1"/>
              <a:t>thức</a:t>
            </a:r>
            <a:r>
              <a:rPr lang="en-US" sz="3200"/>
              <a:t> </a:t>
            </a:r>
            <a:r>
              <a:rPr lang="en-US" sz="3200" err="1"/>
              <a:t>máu</a:t>
            </a:r>
            <a:endParaRPr lang="en-US" sz="3200">
              <a:cs typeface="Calibri"/>
            </a:endParaRPr>
          </a:p>
          <a:p>
            <a:r>
              <a:rPr lang="en-US" sz="3200"/>
              <a:t>CRP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err="1"/>
              <a:t>Siêu</a:t>
            </a:r>
            <a:r>
              <a:rPr lang="en-US" sz="3200"/>
              <a:t> </a:t>
            </a:r>
            <a:r>
              <a:rPr lang="en-US" sz="3200" err="1"/>
              <a:t>âm</a:t>
            </a:r>
            <a:r>
              <a:rPr lang="en-US" sz="3200"/>
              <a:t> </a:t>
            </a:r>
            <a:r>
              <a:rPr lang="en-US" sz="3200" err="1"/>
              <a:t>bụng</a:t>
            </a:r>
            <a:endParaRPr lang="en-US" sz="3200" err="1">
              <a:cs typeface="Calibri"/>
            </a:endParaRPr>
          </a:p>
          <a:p>
            <a:endParaRPr lang="vi-VN" sz="320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3200">
              <a:latin typeface="Calibri"/>
              <a:ea typeface="Calibri"/>
              <a:cs typeface="Calibri"/>
            </a:endParaRPr>
          </a:p>
          <a:p>
            <a:endParaRPr lang="en-US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6089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Công </a:t>
            </a:r>
            <a:r>
              <a:rPr lang="en-US" sz="3200" err="1"/>
              <a:t>thức</a:t>
            </a:r>
            <a:r>
              <a:rPr lang="en-US" sz="3200"/>
              <a:t> </a:t>
            </a:r>
            <a:r>
              <a:rPr lang="en-US" sz="3200" err="1"/>
              <a:t>máu</a:t>
            </a:r>
            <a:r>
              <a:rPr lang="en-US" sz="3200"/>
              <a:t>:</a:t>
            </a:r>
            <a:endParaRPr lang="en-US" sz="3200">
              <a:cs typeface="Calibri"/>
            </a:endParaRPr>
          </a:p>
          <a:p>
            <a:pPr>
              <a:buFontTx/>
              <a:buChar char="-"/>
            </a:pPr>
            <a:r>
              <a:rPr lang="en-US" sz="3200"/>
              <a:t>BC: 6.37 k/</a:t>
            </a:r>
            <a:r>
              <a:rPr lang="en-US" sz="3200" err="1"/>
              <a:t>ul</a:t>
            </a:r>
            <a:endParaRPr lang="en-US" sz="3200">
              <a:cs typeface="Calibri"/>
            </a:endParaRPr>
          </a:p>
          <a:p>
            <a:pPr>
              <a:buFontTx/>
              <a:buChar char="-"/>
            </a:pPr>
            <a:r>
              <a:rPr lang="en-US" sz="3200"/>
              <a:t>Neutrophil: 55.9%</a:t>
            </a:r>
            <a:endParaRPr lang="en-US" sz="3200">
              <a:cs typeface="Calibri"/>
            </a:endParaRPr>
          </a:p>
          <a:p>
            <a:pPr>
              <a:buFontTx/>
              <a:buChar char="-"/>
            </a:pPr>
            <a:r>
              <a:rPr lang="en-US" sz="3200"/>
              <a:t>HC, TC </a:t>
            </a:r>
            <a:r>
              <a:rPr lang="en-US" sz="3200" err="1"/>
              <a:t>trong</a:t>
            </a:r>
            <a:r>
              <a:rPr lang="en-US" sz="3200"/>
              <a:t> </a:t>
            </a:r>
            <a:r>
              <a:rPr lang="en-US" sz="3200" err="1"/>
              <a:t>giá</a:t>
            </a:r>
            <a:r>
              <a:rPr lang="en-US" sz="3200"/>
              <a:t> </a:t>
            </a:r>
            <a:r>
              <a:rPr lang="en-US" sz="3200" err="1"/>
              <a:t>trị</a:t>
            </a:r>
            <a:r>
              <a:rPr lang="en-US" sz="3200"/>
              <a:t> </a:t>
            </a:r>
            <a:r>
              <a:rPr lang="en-US" sz="3200" err="1"/>
              <a:t>bình</a:t>
            </a:r>
            <a:r>
              <a:rPr lang="en-US" sz="3200"/>
              <a:t> </a:t>
            </a:r>
            <a:r>
              <a:rPr lang="en-US" sz="3200" err="1"/>
              <a:t>thường</a:t>
            </a:r>
            <a:endParaRPr lang="en-US" sz="3200">
              <a:cs typeface="Calibri"/>
            </a:endParaRPr>
          </a:p>
          <a:p>
            <a:r>
              <a:rPr lang="en-US" sz="3200"/>
              <a:t>CRP </a:t>
            </a:r>
            <a:r>
              <a:rPr lang="en-US" sz="3200" err="1"/>
              <a:t>âm</a:t>
            </a:r>
            <a:r>
              <a:rPr lang="en-US" sz="3200"/>
              <a:t> </a:t>
            </a:r>
            <a:r>
              <a:rPr lang="en-US" sz="3200" err="1"/>
              <a:t>tính</a:t>
            </a:r>
            <a:endParaRPr lang="en-US" sz="3200">
              <a:cs typeface="Calibri"/>
            </a:endParaRPr>
          </a:p>
          <a:p>
            <a:pPr marL="0" indent="0">
              <a:buNone/>
            </a:pPr>
            <a:endParaRPr lang="en-US" sz="3200">
              <a:cs typeface="Calibri"/>
            </a:endParaRPr>
          </a:p>
          <a:p>
            <a:endParaRPr lang="en-US" sz="3200">
              <a:cs typeface="Calibri"/>
            </a:endParaRPr>
          </a:p>
          <a:p>
            <a:pPr marL="0" indent="0">
              <a:buNone/>
            </a:pPr>
            <a:endParaRPr lang="en-US" sz="3200">
              <a:cs typeface="Calibri"/>
            </a:endParaRPr>
          </a:p>
          <a:p>
            <a:pPr>
              <a:buFontTx/>
              <a:buChar char="-"/>
            </a:pPr>
            <a:endParaRPr lang="en-US" sz="3200">
              <a:cs typeface="Calibri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9E98750-034A-4BD5-567F-2546973FD8CC}"/>
              </a:ext>
            </a:extLst>
          </p:cNvPr>
          <p:cNvSpPr txBox="1"/>
          <p:nvPr/>
        </p:nvSpPr>
        <p:spPr>
          <a:xfrm>
            <a:off x="1346387" y="665629"/>
            <a:ext cx="70429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3600">
                <a:latin typeface="Arial"/>
                <a:cs typeface="Arial"/>
              </a:rPr>
              <a:t>KẾT QUẢ CẬN LÂM SÀNG:</a:t>
            </a:r>
          </a:p>
        </p:txBody>
      </p:sp>
    </p:spTree>
    <p:extLst>
      <p:ext uri="{BB962C8B-B14F-4D97-AF65-F5344CB8AC3E}">
        <p14:creationId xmlns:p14="http://schemas.microsoft.com/office/powerpoint/2010/main" val="2302279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8219"/>
            <a:ext cx="7886700" cy="1325563"/>
          </a:xfrm>
        </p:spPr>
        <p:txBody>
          <a:bodyPr>
            <a:normAutofit/>
          </a:bodyPr>
          <a:lstStyle/>
          <a:p>
            <a:r>
              <a:rPr lang="en-US" sz="4700"/>
              <a:t>Siêu âm bụng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4289"/>
            <a:ext cx="7886700" cy="42519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/>
              <a:t>Gan </a:t>
            </a:r>
            <a:r>
              <a:rPr lang="en-US" sz="2400" err="1"/>
              <a:t>và</a:t>
            </a:r>
            <a:r>
              <a:rPr lang="en-US" sz="2400"/>
              <a:t> </a:t>
            </a:r>
            <a:r>
              <a:rPr lang="en-US" sz="2400" err="1"/>
              <a:t>hệ</a:t>
            </a:r>
            <a:r>
              <a:rPr lang="en-US" sz="2400"/>
              <a:t> </a:t>
            </a:r>
            <a:r>
              <a:rPr lang="en-US" sz="2400" err="1"/>
              <a:t>mật</a:t>
            </a:r>
            <a:r>
              <a:rPr lang="en-US" sz="2400"/>
              <a:t>:</a:t>
            </a:r>
            <a:endParaRPr lang="en-US" sz="2400">
              <a:cs typeface="Calibri"/>
            </a:endParaRPr>
          </a:p>
          <a:p>
            <a:pPr>
              <a:buFontTx/>
              <a:buChar char="-"/>
            </a:pPr>
            <a:r>
              <a:rPr lang="en-US" sz="2400"/>
              <a:t>Gan </a:t>
            </a:r>
            <a:r>
              <a:rPr lang="en-US" sz="2400" err="1"/>
              <a:t>không</a:t>
            </a:r>
            <a:r>
              <a:rPr lang="en-US" sz="2400"/>
              <a:t> to, </a:t>
            </a:r>
            <a:r>
              <a:rPr lang="en-US" sz="2400" err="1"/>
              <a:t>bờ</a:t>
            </a:r>
            <a:r>
              <a:rPr lang="en-US" sz="2400"/>
              <a:t> </a:t>
            </a:r>
            <a:r>
              <a:rPr lang="en-US" sz="2400" err="1"/>
              <a:t>đều</a:t>
            </a:r>
            <a:r>
              <a:rPr lang="en-US" sz="2400"/>
              <a:t>, </a:t>
            </a:r>
            <a:r>
              <a:rPr lang="en-US" sz="2400" err="1"/>
              <a:t>nhu</a:t>
            </a:r>
            <a:r>
              <a:rPr lang="en-US" sz="2400"/>
              <a:t> </a:t>
            </a:r>
            <a:r>
              <a:rPr lang="en-US" sz="2400" err="1"/>
              <a:t>mô</a:t>
            </a:r>
            <a:r>
              <a:rPr lang="en-US" sz="2400"/>
              <a:t> echo </a:t>
            </a:r>
            <a:r>
              <a:rPr lang="en-US" sz="2400" err="1"/>
              <a:t>dày</a:t>
            </a:r>
            <a:r>
              <a:rPr lang="en-US" sz="2400"/>
              <a:t> </a:t>
            </a:r>
            <a:r>
              <a:rPr lang="en-US" sz="2400" err="1"/>
              <a:t>sáng</a:t>
            </a:r>
            <a:r>
              <a:rPr lang="en-US" sz="2400"/>
              <a:t>, </a:t>
            </a:r>
            <a:r>
              <a:rPr lang="en-US" sz="2400" err="1"/>
              <a:t>giảm</a:t>
            </a:r>
            <a:r>
              <a:rPr lang="en-US" sz="2400"/>
              <a:t> </a:t>
            </a:r>
            <a:r>
              <a:rPr lang="en-US" sz="2400" err="1"/>
              <a:t>âm</a:t>
            </a:r>
            <a:r>
              <a:rPr lang="en-US" sz="2400"/>
              <a:t> </a:t>
            </a:r>
            <a:r>
              <a:rPr lang="en-US" sz="2400" err="1"/>
              <a:t>vùng</a:t>
            </a:r>
            <a:r>
              <a:rPr lang="en-US" sz="2400"/>
              <a:t> </a:t>
            </a:r>
            <a:r>
              <a:rPr lang="en-US" sz="2400" err="1"/>
              <a:t>sâu</a:t>
            </a:r>
            <a:endParaRPr lang="en-US" sz="2400">
              <a:cs typeface="Calibri"/>
            </a:endParaRPr>
          </a:p>
          <a:p>
            <a:pPr>
              <a:buFontTx/>
              <a:buChar char="-"/>
            </a:pPr>
            <a:r>
              <a:rPr lang="en-US" sz="2400" err="1"/>
              <a:t>Đường</a:t>
            </a:r>
            <a:r>
              <a:rPr lang="en-US" sz="2400"/>
              <a:t> </a:t>
            </a:r>
            <a:r>
              <a:rPr lang="en-US" sz="2400" err="1"/>
              <a:t>mật</a:t>
            </a:r>
            <a:r>
              <a:rPr lang="en-US" sz="2400"/>
              <a:t> </a:t>
            </a:r>
            <a:r>
              <a:rPr lang="en-US" sz="2400" err="1"/>
              <a:t>trong</a:t>
            </a:r>
            <a:r>
              <a:rPr lang="en-US" sz="2400"/>
              <a:t> </a:t>
            </a:r>
            <a:r>
              <a:rPr lang="en-US" sz="2400" err="1"/>
              <a:t>và</a:t>
            </a:r>
            <a:r>
              <a:rPr lang="en-US" sz="2400"/>
              <a:t> </a:t>
            </a:r>
            <a:r>
              <a:rPr lang="en-US" sz="2400" err="1"/>
              <a:t>ngoài</a:t>
            </a:r>
            <a:r>
              <a:rPr lang="en-US" sz="2400"/>
              <a:t> </a:t>
            </a:r>
            <a:r>
              <a:rPr lang="en-US" sz="2400" err="1"/>
              <a:t>gan</a:t>
            </a:r>
            <a:r>
              <a:rPr lang="en-US" sz="2400"/>
              <a:t> </a:t>
            </a:r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dãn</a:t>
            </a:r>
            <a:endParaRPr lang="en-US" sz="2400">
              <a:cs typeface="Calibri"/>
            </a:endParaRPr>
          </a:p>
          <a:p>
            <a:pPr>
              <a:buFontTx/>
              <a:buChar char="-"/>
            </a:pPr>
            <a:r>
              <a:rPr lang="en-US" sz="2400" err="1"/>
              <a:t>Túi</a:t>
            </a:r>
            <a:r>
              <a:rPr lang="en-US" sz="2400"/>
              <a:t> </a:t>
            </a:r>
            <a:r>
              <a:rPr lang="en-US" sz="2400" err="1"/>
              <a:t>mật</a:t>
            </a:r>
            <a:r>
              <a:rPr lang="en-US" sz="2400"/>
              <a:t> </a:t>
            </a:r>
            <a:r>
              <a:rPr lang="en-US" sz="2400" err="1"/>
              <a:t>hạn</a:t>
            </a:r>
            <a:r>
              <a:rPr lang="en-US" sz="2400"/>
              <a:t> </a:t>
            </a:r>
            <a:r>
              <a:rPr lang="en-US" sz="2400" err="1"/>
              <a:t>chế</a:t>
            </a:r>
            <a:r>
              <a:rPr lang="en-US" sz="2400"/>
              <a:t> </a:t>
            </a:r>
            <a:r>
              <a:rPr lang="en-US" sz="2400" err="1"/>
              <a:t>khảo</a:t>
            </a:r>
            <a:r>
              <a:rPr lang="en-US" sz="2400"/>
              <a:t> </a:t>
            </a:r>
            <a:r>
              <a:rPr lang="en-US" sz="2400" err="1"/>
              <a:t>sát</a:t>
            </a:r>
            <a:endParaRPr lang="en-US" sz="2400">
              <a:cs typeface="Calibri"/>
            </a:endParaRPr>
          </a:p>
          <a:p>
            <a:r>
              <a:rPr lang="en-US" sz="2400" err="1"/>
              <a:t>Thận</a:t>
            </a:r>
            <a:r>
              <a:rPr lang="en-US" sz="2400"/>
              <a:t>: </a:t>
            </a:r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sỏi</a:t>
            </a:r>
            <a:r>
              <a:rPr lang="en-US" sz="2400"/>
              <a:t>, </a:t>
            </a:r>
            <a:r>
              <a:rPr lang="en-US" sz="2400" err="1"/>
              <a:t>không</a:t>
            </a:r>
            <a:r>
              <a:rPr lang="en-US" sz="2400"/>
              <a:t> ứ </a:t>
            </a:r>
            <a:r>
              <a:rPr lang="en-US" sz="2400" err="1"/>
              <a:t>nước</a:t>
            </a:r>
            <a:endParaRPr lang="en-US" sz="2400">
              <a:cs typeface="Calibri"/>
            </a:endParaRPr>
          </a:p>
          <a:p>
            <a:r>
              <a:rPr lang="en-US" sz="2400" err="1"/>
              <a:t>Bàng</a:t>
            </a:r>
            <a:r>
              <a:rPr lang="en-US" sz="2400"/>
              <a:t> </a:t>
            </a:r>
            <a:r>
              <a:rPr lang="en-US" sz="2400" err="1"/>
              <a:t>quang</a:t>
            </a:r>
            <a:r>
              <a:rPr lang="en-US" sz="2400"/>
              <a:t>: </a:t>
            </a:r>
            <a:r>
              <a:rPr lang="en-US" sz="2400" err="1"/>
              <a:t>thành</a:t>
            </a:r>
            <a:r>
              <a:rPr lang="en-US" sz="2400"/>
              <a:t> </a:t>
            </a:r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dày</a:t>
            </a:r>
            <a:r>
              <a:rPr lang="en-US" sz="2400"/>
              <a:t>, </a:t>
            </a:r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sỏi</a:t>
            </a:r>
            <a:endParaRPr lang="en-US" sz="2400">
              <a:cs typeface="Calibri"/>
            </a:endParaRPr>
          </a:p>
          <a:p>
            <a:r>
              <a:rPr lang="en-US" sz="2400" err="1"/>
              <a:t>Tiền</a:t>
            </a:r>
            <a:r>
              <a:rPr lang="en-US" sz="2400"/>
              <a:t> </a:t>
            </a:r>
            <a:r>
              <a:rPr lang="en-US" sz="2400" err="1"/>
              <a:t>liệt</a:t>
            </a:r>
            <a:r>
              <a:rPr lang="en-US" sz="2400"/>
              <a:t> </a:t>
            </a:r>
            <a:r>
              <a:rPr lang="en-US" sz="2400" err="1"/>
              <a:t>tuyến</a:t>
            </a:r>
            <a:r>
              <a:rPr lang="en-US" sz="2400"/>
              <a:t>: </a:t>
            </a:r>
            <a:r>
              <a:rPr lang="en-US" sz="2400" err="1"/>
              <a:t>không</a:t>
            </a:r>
            <a:r>
              <a:rPr lang="en-US" sz="2400"/>
              <a:t> to, </a:t>
            </a:r>
            <a:r>
              <a:rPr lang="en-US" sz="2400" err="1"/>
              <a:t>đồng</a:t>
            </a:r>
            <a:r>
              <a:rPr lang="en-US" sz="2400"/>
              <a:t> </a:t>
            </a:r>
            <a:r>
              <a:rPr lang="en-US" sz="2400" err="1"/>
              <a:t>nhất</a:t>
            </a:r>
            <a:endParaRPr lang="en-US" sz="2400">
              <a:cs typeface="Calibri"/>
            </a:endParaRPr>
          </a:p>
          <a:p>
            <a:r>
              <a:rPr lang="en-US" sz="2400" b="1" err="1"/>
              <a:t>Ruột</a:t>
            </a:r>
            <a:r>
              <a:rPr lang="en-US" sz="2400" b="1"/>
              <a:t> </a:t>
            </a:r>
            <a:r>
              <a:rPr lang="en-US" sz="2400" b="1" err="1"/>
              <a:t>thừa</a:t>
            </a:r>
            <a:r>
              <a:rPr lang="en-US" sz="2400" b="1"/>
              <a:t> ở </a:t>
            </a:r>
            <a:r>
              <a:rPr lang="en-US" sz="2400" b="1" err="1"/>
              <a:t>hố</a:t>
            </a:r>
            <a:r>
              <a:rPr lang="en-US" sz="2400" b="1"/>
              <a:t> </a:t>
            </a:r>
            <a:r>
              <a:rPr lang="en-US" sz="2400" b="1" err="1"/>
              <a:t>chậu</a:t>
            </a:r>
            <a:r>
              <a:rPr lang="en-US" sz="2400" b="1"/>
              <a:t> (P), </a:t>
            </a:r>
            <a:r>
              <a:rPr lang="en-US" sz="2400" b="1" err="1"/>
              <a:t>đường</a:t>
            </a:r>
            <a:r>
              <a:rPr lang="en-US" sz="2400" b="1"/>
              <a:t> </a:t>
            </a:r>
            <a:r>
              <a:rPr lang="en-US" sz="2400" b="1" err="1"/>
              <a:t>kính</a:t>
            </a:r>
            <a:r>
              <a:rPr lang="en-US" sz="2400" b="1"/>
              <a:t> d= 14mm, </a:t>
            </a:r>
            <a:r>
              <a:rPr lang="en-US" sz="2400" b="1" err="1"/>
              <a:t>thâm</a:t>
            </a:r>
            <a:r>
              <a:rPr lang="en-US" sz="2400" b="1"/>
              <a:t> </a:t>
            </a:r>
            <a:r>
              <a:rPr lang="en-US" sz="2400" b="1" err="1"/>
              <a:t>nhiễm</a:t>
            </a:r>
            <a:r>
              <a:rPr lang="en-US" sz="2400" b="1"/>
              <a:t> </a:t>
            </a:r>
            <a:r>
              <a:rPr lang="en-US" sz="2400" b="1" err="1"/>
              <a:t>mô</a:t>
            </a:r>
            <a:r>
              <a:rPr lang="en-US" sz="2400" b="1"/>
              <a:t> </a:t>
            </a:r>
            <a:r>
              <a:rPr lang="en-US" sz="2400" b="1" err="1"/>
              <a:t>mỡ</a:t>
            </a:r>
            <a:r>
              <a:rPr lang="en-US" sz="2400" b="1"/>
              <a:t> </a:t>
            </a:r>
            <a:r>
              <a:rPr lang="en-US" sz="2400" b="1" err="1"/>
              <a:t>và</a:t>
            </a:r>
            <a:r>
              <a:rPr lang="en-US" sz="2400" b="1"/>
              <a:t> </a:t>
            </a:r>
            <a:r>
              <a:rPr lang="en-US" sz="2400" b="1" err="1"/>
              <a:t>tụ</a:t>
            </a:r>
            <a:r>
              <a:rPr lang="en-US" sz="2400" b="1"/>
              <a:t> </a:t>
            </a:r>
            <a:r>
              <a:rPr lang="en-US" sz="2400" b="1" err="1"/>
              <a:t>dịch</a:t>
            </a:r>
            <a:r>
              <a:rPr lang="en-US" sz="2400" b="1"/>
              <a:t> </a:t>
            </a:r>
            <a:r>
              <a:rPr lang="en-US" sz="2400" b="1" err="1"/>
              <a:t>xung</a:t>
            </a:r>
            <a:r>
              <a:rPr lang="en-US" sz="2400" b="1"/>
              <a:t> </a:t>
            </a:r>
            <a:r>
              <a:rPr lang="en-US" sz="2400" b="1" err="1"/>
              <a:t>quanh</a:t>
            </a:r>
            <a:r>
              <a:rPr lang="en-US" sz="2400" b="1"/>
              <a:t>. </a:t>
            </a:r>
            <a:r>
              <a:rPr lang="en-US" sz="2400" b="1" err="1"/>
              <a:t>Lòng</a:t>
            </a:r>
            <a:r>
              <a:rPr lang="en-US" sz="2400" b="1"/>
              <a:t> </a:t>
            </a:r>
            <a:r>
              <a:rPr lang="en-US" sz="2400" b="1" err="1"/>
              <a:t>ruột</a:t>
            </a:r>
            <a:r>
              <a:rPr lang="en-US" sz="2400" b="1"/>
              <a:t> </a:t>
            </a:r>
            <a:r>
              <a:rPr lang="en-US" sz="2400" b="1" err="1"/>
              <a:t>thừa</a:t>
            </a:r>
            <a:r>
              <a:rPr lang="en-US" sz="2400" b="1"/>
              <a:t> </a:t>
            </a:r>
            <a:r>
              <a:rPr lang="en-US" sz="2400" b="1" err="1"/>
              <a:t>không</a:t>
            </a:r>
            <a:r>
              <a:rPr lang="en-US" sz="2400" b="1"/>
              <a:t> </a:t>
            </a:r>
            <a:r>
              <a:rPr lang="en-US" sz="2400" b="1" err="1"/>
              <a:t>thấy</a:t>
            </a:r>
            <a:r>
              <a:rPr lang="en-US" sz="2400" b="1"/>
              <a:t> </a:t>
            </a:r>
            <a:r>
              <a:rPr lang="en-US" sz="2400" b="1" err="1"/>
              <a:t>sỏi</a:t>
            </a:r>
            <a:r>
              <a:rPr lang="en-US" sz="2400" b="1"/>
              <a:t> </a:t>
            </a:r>
            <a:r>
              <a:rPr lang="en-US" sz="2400" b="1" err="1"/>
              <a:t>phân</a:t>
            </a:r>
            <a:r>
              <a:rPr lang="en-US" sz="2400" b="1"/>
              <a:t>.</a:t>
            </a:r>
            <a:endParaRPr lang="en-US" sz="2400" b="1">
              <a:cs typeface="Calibri"/>
            </a:endParaRPr>
          </a:p>
          <a:p>
            <a:r>
              <a:rPr lang="en-US" sz="2400" err="1"/>
              <a:t>Không</a:t>
            </a:r>
            <a:r>
              <a:rPr lang="en-US" sz="2400"/>
              <a:t> </a:t>
            </a:r>
            <a:r>
              <a:rPr lang="en-US" sz="2400" err="1"/>
              <a:t>dịch</a:t>
            </a:r>
            <a:r>
              <a:rPr lang="en-US" sz="2400"/>
              <a:t> ổ </a:t>
            </a:r>
            <a:r>
              <a:rPr lang="en-US" sz="2400" err="1"/>
              <a:t>bụng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4991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923A3C1-A3A6-95BE-85ED-488C2B6D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31" y="-126798"/>
            <a:ext cx="7886700" cy="1325563"/>
          </a:xfrm>
        </p:spPr>
        <p:txBody>
          <a:bodyPr/>
          <a:lstStyle/>
          <a:p>
            <a:r>
              <a:rPr lang="vi-VN" sz="2800" err="1">
                <a:latin typeface="Times New Roman"/>
                <a:cs typeface="Times New Roman"/>
              </a:rPr>
              <a:t>Chẩn</a:t>
            </a:r>
            <a:r>
              <a:rPr lang="vi-VN" sz="2800">
                <a:latin typeface="Times New Roman"/>
                <a:cs typeface="Times New Roman"/>
              </a:rPr>
              <a:t> </a:t>
            </a:r>
            <a:r>
              <a:rPr lang="vi-VN" sz="2800" err="1">
                <a:latin typeface="Times New Roman"/>
                <a:cs typeface="Times New Roman"/>
              </a:rPr>
              <a:t>đoán</a:t>
            </a:r>
            <a:r>
              <a:rPr lang="vi-VN" sz="2800">
                <a:latin typeface="Times New Roman"/>
                <a:cs typeface="Times New Roman"/>
              </a:rPr>
              <a:t> </a:t>
            </a:r>
            <a:r>
              <a:rPr lang="vi-VN" sz="2800" err="1">
                <a:latin typeface="Times New Roman"/>
                <a:cs typeface="Times New Roman"/>
              </a:rPr>
              <a:t>xác</a:t>
            </a:r>
            <a:r>
              <a:rPr lang="vi-VN" sz="2800">
                <a:latin typeface="Times New Roman"/>
                <a:cs typeface="Times New Roman"/>
              </a:rPr>
              <a:t> </a:t>
            </a:r>
            <a:r>
              <a:rPr lang="vi-VN" sz="2800" err="1">
                <a:latin typeface="Times New Roman"/>
                <a:cs typeface="Times New Roman"/>
              </a:rPr>
              <a:t>định</a:t>
            </a:r>
            <a:r>
              <a:rPr lang="vi-VN" sz="2800">
                <a:latin typeface="Times New Roman"/>
                <a:cs typeface="Times New Roman"/>
              </a:rPr>
              <a:t>: VRT chưa </a:t>
            </a:r>
            <a:r>
              <a:rPr lang="vi-VN" sz="2800" err="1">
                <a:latin typeface="Times New Roman"/>
                <a:cs typeface="Times New Roman"/>
              </a:rPr>
              <a:t>biến</a:t>
            </a:r>
            <a:r>
              <a:rPr lang="vi-VN" sz="2800">
                <a:latin typeface="Times New Roman"/>
                <a:cs typeface="Times New Roman"/>
              </a:rPr>
              <a:t> </a:t>
            </a:r>
            <a:r>
              <a:rPr lang="vi-VN" sz="2800" err="1">
                <a:latin typeface="Times New Roman"/>
                <a:cs typeface="Times New Roman"/>
              </a:rPr>
              <a:t>chứng</a:t>
            </a:r>
            <a:r>
              <a:rPr lang="vi-VN" sz="2800">
                <a:latin typeface="Times New Roman"/>
                <a:cs typeface="Times New Roman"/>
              </a:rPr>
              <a:t> /ĐTĐ2 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E2D1CB1-24DF-6414-4F18-711F761C5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grpSp>
        <p:nvGrpSpPr>
          <p:cNvPr id="7" name="Nhóm 6">
            <a:extLst>
              <a:ext uri="{FF2B5EF4-FFF2-40B4-BE49-F238E27FC236}">
                <a16:creationId xmlns:a16="http://schemas.microsoft.com/office/drawing/2014/main" id="{C7F3BA8D-F487-DCFB-6449-18756E090299}"/>
              </a:ext>
            </a:extLst>
          </p:cNvPr>
          <p:cNvGrpSpPr/>
          <p:nvPr/>
        </p:nvGrpSpPr>
        <p:grpSpPr>
          <a:xfrm>
            <a:off x="719361" y="746843"/>
            <a:ext cx="7708645" cy="5891182"/>
            <a:chOff x="748116" y="904994"/>
            <a:chExt cx="7708645" cy="589118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0C90808-C0F9-6D9E-FC40-AC0B504652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0" t="8406" r="24200" b="19826"/>
            <a:stretch/>
          </p:blipFill>
          <p:spPr bwMode="auto">
            <a:xfrm>
              <a:off x="748116" y="904994"/>
              <a:ext cx="7643027" cy="5887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Hình Bầu dục 3">
              <a:extLst>
                <a:ext uri="{FF2B5EF4-FFF2-40B4-BE49-F238E27FC236}">
                  <a16:creationId xmlns:a16="http://schemas.microsoft.com/office/drawing/2014/main" id="{F82E4FE8-9F97-8753-F3D0-00DDE19CAB38}"/>
                </a:ext>
              </a:extLst>
            </p:cNvPr>
            <p:cNvSpPr/>
            <p:nvPr/>
          </p:nvSpPr>
          <p:spPr>
            <a:xfrm>
              <a:off x="6530196" y="5876026"/>
              <a:ext cx="1926565" cy="92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" name="Hình Bầu dục 5">
              <a:extLst>
                <a:ext uri="{FF2B5EF4-FFF2-40B4-BE49-F238E27FC236}">
                  <a16:creationId xmlns:a16="http://schemas.microsoft.com/office/drawing/2014/main" id="{17326E82-3A0C-04BE-8CF5-D58C26B90475}"/>
                </a:ext>
              </a:extLst>
            </p:cNvPr>
            <p:cNvSpPr/>
            <p:nvPr/>
          </p:nvSpPr>
          <p:spPr>
            <a:xfrm>
              <a:off x="4632384" y="2741761"/>
              <a:ext cx="1926565" cy="92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4226772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524B99-F3D4-85D4-171C-7C13E9561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0" y="32139"/>
            <a:ext cx="2400300" cy="6790294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vi-VN">
                <a:solidFill>
                  <a:srgbClr val="000000"/>
                </a:solidFill>
                <a:latin typeface="Times New Roman"/>
                <a:cs typeface="Times New Roman"/>
              </a:rPr>
              <a:t>Điều trị:</a:t>
            </a:r>
            <a:endParaRPr lang="vi-VN">
              <a:solidFill>
                <a:srgbClr val="000000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A25FC21-E236-62CD-9670-10787BE21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3520" y="591344"/>
            <a:ext cx="6028130" cy="59450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 sz="2600" err="1">
                <a:latin typeface="Arial"/>
                <a:cs typeface="Arial"/>
              </a:rPr>
              <a:t>Ceftriaxon</a:t>
            </a:r>
            <a:r>
              <a:rPr lang="vi-VN" sz="2600">
                <a:latin typeface="Arial"/>
                <a:cs typeface="Arial"/>
              </a:rPr>
              <a:t> 1g/10ml 1 </a:t>
            </a:r>
            <a:r>
              <a:rPr lang="vi-VN" sz="2600" err="1">
                <a:latin typeface="Arial"/>
                <a:cs typeface="Arial"/>
              </a:rPr>
              <a:t>lọ</a:t>
            </a:r>
            <a:r>
              <a:rPr lang="vi-VN" sz="2600">
                <a:latin typeface="Arial"/>
                <a:cs typeface="Arial"/>
              </a:rPr>
              <a:t> pha 10ml </a:t>
            </a:r>
            <a:r>
              <a:rPr lang="vi-VN" sz="2600" err="1">
                <a:latin typeface="Arial"/>
                <a:cs typeface="Arial"/>
              </a:rPr>
              <a:t>nước</a:t>
            </a:r>
            <a:r>
              <a:rPr lang="vi-VN" sz="2600">
                <a:latin typeface="Arial"/>
                <a:cs typeface="Arial"/>
              </a:rPr>
              <a:t> </a:t>
            </a:r>
            <a:r>
              <a:rPr lang="vi-VN" sz="2600" err="1">
                <a:latin typeface="Arial"/>
                <a:cs typeface="Arial"/>
              </a:rPr>
              <a:t>cất</a:t>
            </a:r>
            <a:r>
              <a:rPr lang="vi-VN" sz="2600">
                <a:latin typeface="Arial"/>
                <a:cs typeface="Arial"/>
              </a:rPr>
              <a:t> (TMC) 2-4p</a:t>
            </a:r>
          </a:p>
          <a:p>
            <a:r>
              <a:rPr lang="vi-VN" sz="2600" err="1">
                <a:latin typeface="Arial"/>
                <a:cs typeface="Arial"/>
              </a:rPr>
              <a:t>NaCl</a:t>
            </a:r>
            <a:r>
              <a:rPr lang="vi-VN" sz="2600">
                <a:latin typeface="Arial"/>
                <a:cs typeface="Arial"/>
              </a:rPr>
              <a:t> 0.9% 500ml 1 chai (TTM) XXX g/p</a:t>
            </a:r>
          </a:p>
          <a:p>
            <a:r>
              <a:rPr lang="vi-VN" sz="2600" err="1">
                <a:latin typeface="Arial"/>
                <a:cs typeface="Arial"/>
              </a:rPr>
              <a:t>Xét</a:t>
            </a:r>
            <a:r>
              <a:rPr lang="vi-VN" sz="2600">
                <a:latin typeface="Arial"/>
                <a:cs typeface="Arial"/>
              </a:rPr>
              <a:t> </a:t>
            </a:r>
            <a:r>
              <a:rPr lang="vi-VN" sz="2600" err="1">
                <a:latin typeface="Arial"/>
                <a:cs typeface="Arial"/>
              </a:rPr>
              <a:t>nghiệm</a:t>
            </a:r>
            <a:r>
              <a:rPr lang="vi-VN" sz="2600">
                <a:latin typeface="Arial"/>
                <a:cs typeface="Arial"/>
              </a:rPr>
              <a:t> </a:t>
            </a:r>
            <a:r>
              <a:rPr lang="vi-VN" sz="2600" err="1">
                <a:latin typeface="Arial"/>
                <a:cs typeface="Arial"/>
              </a:rPr>
              <a:t>tiền</a:t>
            </a:r>
            <a:r>
              <a:rPr lang="vi-VN" sz="2600">
                <a:latin typeface="Arial"/>
                <a:cs typeface="Arial"/>
              </a:rPr>
              <a:t> </a:t>
            </a:r>
            <a:r>
              <a:rPr lang="vi-VN" sz="2600" err="1">
                <a:latin typeface="Arial"/>
                <a:cs typeface="Arial"/>
              </a:rPr>
              <a:t>phẫu</a:t>
            </a:r>
            <a:r>
              <a:rPr lang="vi-VN" sz="2600">
                <a:latin typeface="Arial"/>
                <a:cs typeface="Arial"/>
              </a:rPr>
              <a:t>: ECG, TPTNT, </a:t>
            </a:r>
            <a:r>
              <a:rPr lang="vi-VN" sz="2600" err="1">
                <a:latin typeface="Arial"/>
                <a:cs typeface="Arial"/>
              </a:rPr>
              <a:t>Ion</a:t>
            </a:r>
            <a:r>
              <a:rPr lang="vi-VN" sz="2600">
                <a:latin typeface="Arial"/>
                <a:cs typeface="Arial"/>
              </a:rPr>
              <a:t> </a:t>
            </a:r>
            <a:r>
              <a:rPr lang="vi-VN" sz="2600" err="1">
                <a:latin typeface="Arial"/>
                <a:cs typeface="Arial"/>
              </a:rPr>
              <a:t>đồ</a:t>
            </a:r>
            <a:r>
              <a:rPr lang="vi-VN" sz="2600">
                <a:latin typeface="Arial"/>
                <a:cs typeface="Arial"/>
              </a:rPr>
              <a:t>, AST, ALT, </a:t>
            </a:r>
            <a:r>
              <a:rPr lang="vi-VN" sz="2600" err="1">
                <a:latin typeface="Arial"/>
                <a:cs typeface="Arial"/>
              </a:rPr>
              <a:t>Creatinin</a:t>
            </a:r>
            <a:r>
              <a:rPr lang="vi-VN" sz="2600">
                <a:latin typeface="Arial"/>
                <a:cs typeface="Arial"/>
              </a:rPr>
              <a:t>, </a:t>
            </a:r>
            <a:r>
              <a:rPr lang="vi-VN" sz="2600" err="1">
                <a:latin typeface="Arial"/>
                <a:cs typeface="Arial"/>
              </a:rPr>
              <a:t>Albumin</a:t>
            </a:r>
            <a:r>
              <a:rPr lang="vi-VN" sz="2600">
                <a:latin typeface="Arial"/>
                <a:cs typeface="Arial"/>
              </a:rPr>
              <a:t>, </a:t>
            </a:r>
            <a:r>
              <a:rPr lang="vi-VN" sz="2600" err="1">
                <a:latin typeface="Arial"/>
                <a:cs typeface="Arial"/>
              </a:rPr>
              <a:t>Glucose</a:t>
            </a:r>
            <a:r>
              <a:rPr lang="vi-VN" sz="2600">
                <a:latin typeface="Arial"/>
                <a:cs typeface="Arial"/>
              </a:rPr>
              <a:t>, PT, </a:t>
            </a:r>
            <a:r>
              <a:rPr lang="vi-VN" sz="2600" err="1">
                <a:latin typeface="Arial"/>
                <a:cs typeface="Arial"/>
              </a:rPr>
              <a:t>aPTT</a:t>
            </a:r>
            <a:r>
              <a:rPr lang="vi-VN" sz="2600">
                <a:latin typeface="Arial"/>
                <a:cs typeface="Arial"/>
              </a:rPr>
              <a:t>, X quang </a:t>
            </a:r>
            <a:r>
              <a:rPr lang="vi-VN" sz="2600" err="1">
                <a:latin typeface="Arial"/>
                <a:cs typeface="Arial"/>
              </a:rPr>
              <a:t>ngực</a:t>
            </a:r>
            <a:r>
              <a:rPr lang="vi-VN" sz="2600">
                <a:latin typeface="Arial"/>
                <a:cs typeface="Arial"/>
              </a:rPr>
              <a:t> </a:t>
            </a:r>
            <a:r>
              <a:rPr lang="vi-VN" sz="2600" err="1">
                <a:latin typeface="Arial"/>
                <a:cs typeface="Arial"/>
              </a:rPr>
              <a:t>thẳng</a:t>
            </a:r>
            <a:endParaRPr lang="vi-VN" sz="2600">
              <a:latin typeface="Arial"/>
              <a:cs typeface="Arial"/>
            </a:endParaRPr>
          </a:p>
          <a:p>
            <a:r>
              <a:rPr lang="vi-VN" sz="2600" b="1" err="1">
                <a:latin typeface="Arial"/>
                <a:cs typeface="Arial"/>
              </a:rPr>
              <a:t>Phẫu</a:t>
            </a:r>
            <a:r>
              <a:rPr lang="vi-VN" sz="2600" b="1">
                <a:latin typeface="Arial"/>
                <a:cs typeface="Arial"/>
              </a:rPr>
              <a:t> </a:t>
            </a:r>
            <a:r>
              <a:rPr lang="vi-VN" sz="2600" b="1" err="1">
                <a:latin typeface="Arial"/>
                <a:cs typeface="Arial"/>
              </a:rPr>
              <a:t>thuật</a:t>
            </a:r>
            <a:r>
              <a:rPr lang="vi-VN" sz="2600" b="1">
                <a:latin typeface="Arial"/>
                <a:cs typeface="Arial"/>
              </a:rPr>
              <a:t> </a:t>
            </a:r>
            <a:r>
              <a:rPr lang="vi-VN" sz="2600" b="1" err="1">
                <a:latin typeface="Arial"/>
                <a:cs typeface="Arial"/>
              </a:rPr>
              <a:t>nội</a:t>
            </a:r>
            <a:r>
              <a:rPr lang="vi-VN" sz="2600" b="1">
                <a:latin typeface="Arial"/>
                <a:cs typeface="Arial"/>
              </a:rPr>
              <a:t> soi </a:t>
            </a:r>
            <a:r>
              <a:rPr lang="vi-VN" sz="2600" b="1" err="1">
                <a:latin typeface="Arial"/>
                <a:cs typeface="Arial"/>
              </a:rPr>
              <a:t>cắt</a:t>
            </a:r>
            <a:r>
              <a:rPr lang="vi-VN" sz="2600" b="1">
                <a:latin typeface="Arial"/>
                <a:cs typeface="Arial"/>
              </a:rPr>
              <a:t> RT</a:t>
            </a:r>
          </a:p>
          <a:p>
            <a:r>
              <a:rPr lang="vi-VN" sz="2600" err="1">
                <a:latin typeface="Arial"/>
                <a:cs typeface="Arial"/>
              </a:rPr>
              <a:t>Biến</a:t>
            </a:r>
            <a:r>
              <a:rPr lang="vi-VN" sz="2600">
                <a:latin typeface="Arial"/>
                <a:cs typeface="Arial"/>
              </a:rPr>
              <a:t> </a:t>
            </a:r>
            <a:r>
              <a:rPr lang="vi-VN" sz="2600" err="1">
                <a:latin typeface="Arial"/>
                <a:cs typeface="Arial"/>
              </a:rPr>
              <a:t>chứng</a:t>
            </a:r>
            <a:r>
              <a:rPr lang="vi-VN" sz="2600">
                <a:latin typeface="Arial"/>
                <a:cs typeface="Arial"/>
              </a:rPr>
              <a:t> sau </a:t>
            </a:r>
            <a:r>
              <a:rPr lang="vi-VN" sz="2600" err="1">
                <a:latin typeface="Arial"/>
                <a:cs typeface="Arial"/>
              </a:rPr>
              <a:t>phẫu</a:t>
            </a:r>
            <a:r>
              <a:rPr lang="vi-VN" sz="2600">
                <a:latin typeface="Arial"/>
                <a:cs typeface="Arial"/>
              </a:rPr>
              <a:t> </a:t>
            </a:r>
            <a:r>
              <a:rPr lang="vi-VN" sz="2600" err="1">
                <a:latin typeface="Arial"/>
                <a:cs typeface="Arial"/>
              </a:rPr>
              <a:t>thuật</a:t>
            </a:r>
            <a:r>
              <a:rPr lang="vi-VN" sz="2600">
                <a:latin typeface="Arial"/>
                <a:cs typeface="Arial"/>
              </a:rPr>
              <a:t>: </a:t>
            </a:r>
            <a:r>
              <a:rPr lang="vi-VN" sz="2600" err="1">
                <a:latin typeface="Arial"/>
                <a:cs typeface="Arial"/>
              </a:rPr>
              <a:t>chảy</a:t>
            </a:r>
            <a:r>
              <a:rPr lang="vi-VN" sz="2600">
                <a:latin typeface="Arial"/>
                <a:cs typeface="Arial"/>
              </a:rPr>
              <a:t> </a:t>
            </a:r>
            <a:r>
              <a:rPr lang="vi-VN" sz="2600" err="1">
                <a:latin typeface="Arial"/>
                <a:cs typeface="Arial"/>
              </a:rPr>
              <a:t>máu</a:t>
            </a:r>
            <a:r>
              <a:rPr lang="vi-VN" sz="2600">
                <a:latin typeface="Arial"/>
                <a:cs typeface="Arial"/>
              </a:rPr>
              <a:t>, </a:t>
            </a:r>
            <a:r>
              <a:rPr lang="vi-VN" sz="2600" err="1">
                <a:latin typeface="Arial"/>
                <a:cs typeface="Arial"/>
              </a:rPr>
              <a:t>tụ</a:t>
            </a:r>
            <a:r>
              <a:rPr lang="vi-VN" sz="2600">
                <a:latin typeface="Arial"/>
                <a:cs typeface="Arial"/>
              </a:rPr>
              <a:t> </a:t>
            </a:r>
            <a:r>
              <a:rPr lang="vi-VN" sz="2600" err="1">
                <a:latin typeface="Arial"/>
                <a:cs typeface="Arial"/>
              </a:rPr>
              <a:t>dịch</a:t>
            </a:r>
            <a:r>
              <a:rPr lang="vi-VN" sz="2600">
                <a:latin typeface="Arial"/>
                <a:cs typeface="Arial"/>
              </a:rPr>
              <a:t>, </a:t>
            </a:r>
            <a:r>
              <a:rPr lang="vi-VN" sz="2600" err="1">
                <a:latin typeface="Arial"/>
                <a:cs typeface="Arial"/>
              </a:rPr>
              <a:t>áp</a:t>
            </a:r>
            <a:r>
              <a:rPr lang="vi-VN" sz="2600">
                <a:latin typeface="Arial"/>
                <a:cs typeface="Arial"/>
              </a:rPr>
              <a:t> xe RT, </a:t>
            </a:r>
            <a:r>
              <a:rPr lang="vi-VN" sz="2600" err="1">
                <a:latin typeface="Arial"/>
                <a:cs typeface="Arial"/>
              </a:rPr>
              <a:t>xì</a:t>
            </a:r>
            <a:r>
              <a:rPr lang="vi-VN" sz="2600">
                <a:latin typeface="Arial"/>
                <a:cs typeface="Arial"/>
              </a:rPr>
              <a:t> </a:t>
            </a:r>
            <a:r>
              <a:rPr lang="vi-VN" sz="2600" err="1">
                <a:latin typeface="Arial"/>
                <a:cs typeface="Arial"/>
              </a:rPr>
              <a:t>mỏm</a:t>
            </a:r>
            <a:r>
              <a:rPr lang="vi-VN" sz="2600">
                <a:latin typeface="Arial"/>
                <a:cs typeface="Arial"/>
              </a:rPr>
              <a:t> RT, </a:t>
            </a:r>
            <a:r>
              <a:rPr lang="vi-VN" sz="2600" err="1">
                <a:latin typeface="Arial"/>
                <a:cs typeface="Arial"/>
              </a:rPr>
              <a:t>tổn</a:t>
            </a:r>
            <a:r>
              <a:rPr lang="vi-VN" sz="2600">
                <a:latin typeface="Arial"/>
                <a:cs typeface="Arial"/>
              </a:rPr>
              <a:t> thương </a:t>
            </a:r>
            <a:r>
              <a:rPr lang="vi-VN" sz="2600" err="1">
                <a:latin typeface="Arial"/>
                <a:cs typeface="Arial"/>
              </a:rPr>
              <a:t>tạng</a:t>
            </a:r>
            <a:r>
              <a:rPr lang="vi-VN" sz="2600">
                <a:latin typeface="Arial"/>
                <a:cs typeface="Arial"/>
              </a:rPr>
              <a:t>,..</a:t>
            </a:r>
          </a:p>
        </p:txBody>
      </p:sp>
    </p:spTree>
    <p:extLst>
      <p:ext uri="{BB962C8B-B14F-4D97-AF65-F5344CB8AC3E}">
        <p14:creationId xmlns:p14="http://schemas.microsoft.com/office/powerpoint/2010/main" val="1096098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CD016DC-50E5-8A83-9811-D647BA4338D7}"/>
              </a:ext>
            </a:extLst>
          </p:cNvPr>
          <p:cNvSpPr txBox="1"/>
          <p:nvPr/>
        </p:nvSpPr>
        <p:spPr>
          <a:xfrm>
            <a:off x="1339556" y="887152"/>
            <a:ext cx="6191715" cy="3344039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CHẨN ĐOÁN SAU PHẪU THUẬT</a:t>
            </a:r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</a:t>
            </a:r>
            <a:r>
              <a:rPr lang="en-US" sz="32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 </a:t>
            </a:r>
            <a:endParaRPr lang="en-US" sz="3200" kern="1200">
              <a:solidFill>
                <a:srgbClr val="080808"/>
              </a:solidFill>
              <a:latin typeface="+mj-lt"/>
              <a:ea typeface="+mj-ea"/>
              <a:cs typeface="Calibri Light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Viêm</a:t>
            </a:r>
            <a:r>
              <a:rPr lang="en-US" sz="32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RT </a:t>
            </a:r>
            <a:r>
              <a:rPr lang="en-US" sz="3200" kern="120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chưa</a:t>
            </a:r>
            <a:r>
              <a:rPr lang="en-US" sz="32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biến</a:t>
            </a:r>
            <a:r>
              <a:rPr lang="en-US" sz="32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chứng</a:t>
            </a:r>
            <a:endParaRPr lang="en-US" sz="3200" kern="1200" err="1">
              <a:solidFill>
                <a:srgbClr val="080808"/>
              </a:solidFill>
              <a:latin typeface="+mj-lt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1814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4191000" cy="1143000"/>
          </a:xfrm>
        </p:spPr>
        <p:txBody>
          <a:bodyPr/>
          <a:lstStyle/>
          <a:p>
            <a:pPr algn="l"/>
            <a:r>
              <a:rPr lang="en-US"/>
              <a:t>GIẢI PHẪU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303" y="1636930"/>
            <a:ext cx="4353465" cy="26051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mạch</a:t>
            </a:r>
            <a:r>
              <a:rPr lang="en-US"/>
              <a:t> RT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nhánh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mạch</a:t>
            </a:r>
            <a:r>
              <a:rPr lang="en-US"/>
              <a:t> </a:t>
            </a:r>
            <a:r>
              <a:rPr lang="en-US" err="1"/>
              <a:t>hồi</a:t>
            </a:r>
            <a:r>
              <a:rPr lang="en-US"/>
              <a:t> </a:t>
            </a:r>
            <a:r>
              <a:rPr lang="en-US" err="1"/>
              <a:t>đại</a:t>
            </a:r>
            <a:r>
              <a:rPr lang="en-US"/>
              <a:t> </a:t>
            </a:r>
            <a:r>
              <a:rPr lang="en-US" err="1"/>
              <a:t>tràng</a:t>
            </a:r>
            <a:r>
              <a:rPr lang="en-US"/>
              <a:t>.</a:t>
            </a:r>
          </a:p>
          <a:p>
            <a:pPr algn="just"/>
            <a:r>
              <a:rPr lang="en-US"/>
              <a:t>Tĩnh </a:t>
            </a:r>
            <a:r>
              <a:rPr lang="en-US" err="1"/>
              <a:t>mạch</a:t>
            </a:r>
            <a:r>
              <a:rPr lang="en-US"/>
              <a:t> RT </a:t>
            </a:r>
            <a:r>
              <a:rPr lang="en-US" err="1"/>
              <a:t>dẫn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cửa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pPr algn="just"/>
            <a:r>
              <a:rPr lang="en-US"/>
              <a:t>Thành RT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bạch</a:t>
            </a:r>
            <a:r>
              <a:rPr lang="en-US"/>
              <a:t>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</a:t>
            </a:r>
            <a:r>
              <a:rPr lang="en-US" err="1"/>
              <a:t>Chức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liên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miễn</a:t>
            </a:r>
            <a:r>
              <a:rPr lang="en-US"/>
              <a:t> </a:t>
            </a:r>
            <a:r>
              <a:rPr lang="en-US" err="1"/>
              <a:t>dịch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81303" y="4419600"/>
            <a:ext cx="838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700" err="1"/>
              <a:t>Cảm</a:t>
            </a:r>
            <a:r>
              <a:rPr lang="en-US" sz="2700"/>
              <a:t> </a:t>
            </a:r>
            <a:r>
              <a:rPr lang="en-US" sz="2700" err="1"/>
              <a:t>giác</a:t>
            </a:r>
            <a:r>
              <a:rPr lang="en-US" sz="2700"/>
              <a:t> </a:t>
            </a:r>
            <a:r>
              <a:rPr lang="en-US" sz="2700" err="1"/>
              <a:t>đau</a:t>
            </a:r>
            <a:r>
              <a:rPr lang="en-US" sz="2700"/>
              <a:t> </a:t>
            </a:r>
            <a:r>
              <a:rPr lang="en-US" sz="2700" err="1"/>
              <a:t>tạng</a:t>
            </a:r>
            <a:r>
              <a:rPr lang="en-US" sz="2700"/>
              <a:t> - </a:t>
            </a:r>
            <a:r>
              <a:rPr lang="en-US" sz="2700" err="1"/>
              <a:t>thần</a:t>
            </a:r>
            <a:r>
              <a:rPr lang="en-US" sz="2700"/>
              <a:t> </a:t>
            </a:r>
            <a:r>
              <a:rPr lang="en-US" sz="2700" err="1"/>
              <a:t>kinh</a:t>
            </a:r>
            <a:r>
              <a:rPr lang="en-US" sz="2700"/>
              <a:t> </a:t>
            </a:r>
            <a:r>
              <a:rPr lang="en-US" sz="2700" err="1"/>
              <a:t>giao</a:t>
            </a:r>
            <a:r>
              <a:rPr lang="en-US" sz="2700"/>
              <a:t> </a:t>
            </a:r>
            <a:r>
              <a:rPr lang="en-US" sz="2700" err="1"/>
              <a:t>cảm</a:t>
            </a:r>
            <a:r>
              <a:rPr lang="en-US" sz="2700"/>
              <a:t> </a:t>
            </a:r>
            <a:r>
              <a:rPr lang="en-US" sz="2700" err="1"/>
              <a:t>vào</a:t>
            </a:r>
            <a:r>
              <a:rPr lang="en-US" sz="2700"/>
              <a:t> </a:t>
            </a:r>
            <a:r>
              <a:rPr lang="en-US" sz="2700" err="1"/>
              <a:t>tủy</a:t>
            </a:r>
            <a:r>
              <a:rPr lang="en-US" sz="2700"/>
              <a:t> </a:t>
            </a:r>
            <a:r>
              <a:rPr lang="en-US" sz="2700" err="1"/>
              <a:t>sống</a:t>
            </a:r>
            <a:r>
              <a:rPr lang="en-US" sz="2700"/>
              <a:t> ở </a:t>
            </a:r>
            <a:r>
              <a:rPr lang="en-US" sz="2700" err="1"/>
              <a:t>ngang</a:t>
            </a:r>
            <a:r>
              <a:rPr lang="en-US" sz="2700"/>
              <a:t> </a:t>
            </a:r>
            <a:r>
              <a:rPr lang="en-US" sz="2700" err="1"/>
              <a:t>mức</a:t>
            </a:r>
            <a:r>
              <a:rPr lang="en-US" sz="2700"/>
              <a:t> </a:t>
            </a:r>
            <a:r>
              <a:rPr lang="en-US" sz="2700" err="1"/>
              <a:t>khoanh</a:t>
            </a:r>
            <a:r>
              <a:rPr lang="en-US" sz="2700"/>
              <a:t> </a:t>
            </a:r>
            <a:r>
              <a:rPr lang="en-US" sz="2700" err="1"/>
              <a:t>tủy</a:t>
            </a:r>
            <a:r>
              <a:rPr lang="en-US" sz="2700"/>
              <a:t> </a:t>
            </a:r>
            <a:r>
              <a:rPr lang="en-US" sz="2700" err="1"/>
              <a:t>ngực</a:t>
            </a:r>
            <a:r>
              <a:rPr lang="en-US" sz="2700"/>
              <a:t> 10, </a:t>
            </a:r>
            <a:r>
              <a:rPr lang="en-US" sz="2700" err="1"/>
              <a:t>phúc</a:t>
            </a:r>
            <a:r>
              <a:rPr lang="en-US" sz="2700"/>
              <a:t> </a:t>
            </a:r>
            <a:r>
              <a:rPr lang="en-US" sz="2700" err="1"/>
              <a:t>mạc</a:t>
            </a:r>
            <a:r>
              <a:rPr lang="en-US" sz="2700"/>
              <a:t> </a:t>
            </a:r>
            <a:r>
              <a:rPr lang="en-US" sz="2700" err="1"/>
              <a:t>thành</a:t>
            </a:r>
            <a:r>
              <a:rPr lang="en-US" sz="2700"/>
              <a:t> </a:t>
            </a:r>
            <a:r>
              <a:rPr lang="en-US" sz="2700" err="1"/>
              <a:t>bụng</a:t>
            </a:r>
            <a:r>
              <a:rPr lang="en-US" sz="2700"/>
              <a:t> </a:t>
            </a:r>
            <a:r>
              <a:rPr lang="en-US" sz="2700" err="1"/>
              <a:t>vùng</a:t>
            </a:r>
            <a:r>
              <a:rPr lang="en-US" sz="2700"/>
              <a:t> </a:t>
            </a:r>
            <a:r>
              <a:rPr lang="en-US" sz="2700" err="1"/>
              <a:t>hố</a:t>
            </a:r>
            <a:r>
              <a:rPr lang="en-US" sz="2700"/>
              <a:t> </a:t>
            </a:r>
            <a:r>
              <a:rPr lang="en-US" sz="2700" err="1"/>
              <a:t>chậu</a:t>
            </a:r>
            <a:r>
              <a:rPr lang="en-US" sz="2700"/>
              <a:t> </a:t>
            </a:r>
            <a:r>
              <a:rPr lang="en-US" sz="2700" err="1"/>
              <a:t>phải</a:t>
            </a:r>
            <a:r>
              <a:rPr lang="en-US" sz="2700"/>
              <a:t> - </a:t>
            </a:r>
            <a:r>
              <a:rPr lang="en-US" sz="2700" err="1"/>
              <a:t>thần</a:t>
            </a:r>
            <a:r>
              <a:rPr lang="en-US" sz="2700"/>
              <a:t> </a:t>
            </a:r>
            <a:r>
              <a:rPr lang="en-US" sz="2700" err="1"/>
              <a:t>kinh</a:t>
            </a:r>
            <a:r>
              <a:rPr lang="en-US" sz="2700"/>
              <a:t> </a:t>
            </a:r>
            <a:r>
              <a:rPr lang="en-US" sz="2700" err="1"/>
              <a:t>gian</a:t>
            </a:r>
            <a:r>
              <a:rPr lang="en-US" sz="2700"/>
              <a:t> </a:t>
            </a:r>
            <a:r>
              <a:rPr lang="en-US" sz="2700" err="1"/>
              <a:t>sườn</a:t>
            </a:r>
            <a:r>
              <a:rPr lang="en-US" sz="2700"/>
              <a:t> 10.</a:t>
            </a:r>
          </a:p>
          <a:p>
            <a:endParaRPr lang="en-US" sz="270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4" t="13402" r="37909" b="42181"/>
          <a:stretch/>
        </p:blipFill>
        <p:spPr bwMode="auto">
          <a:xfrm>
            <a:off x="6438181" y="-33428"/>
            <a:ext cx="3214007" cy="2909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1" t="29474" r="52575" b="46723"/>
          <a:stretch/>
        </p:blipFill>
        <p:spPr bwMode="auto">
          <a:xfrm>
            <a:off x="5345501" y="713117"/>
            <a:ext cx="3765834" cy="260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9" t="47686" r="43961" b="20673"/>
          <a:stretch/>
        </p:blipFill>
        <p:spPr bwMode="auto">
          <a:xfrm>
            <a:off x="5269302" y="2019839"/>
            <a:ext cx="3533775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3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5B13EDC-936F-8CF1-4820-03F06C7B3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6266"/>
            <a:ext cx="7886699" cy="43082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sz="3200" err="1">
                <a:latin typeface="Calibri"/>
                <a:cs typeface="Arial"/>
              </a:rPr>
              <a:t>Phạm</a:t>
            </a:r>
            <a:r>
              <a:rPr lang="vi-VN" sz="3200">
                <a:latin typeface="Calibri"/>
                <a:cs typeface="Arial"/>
              </a:rPr>
              <a:t> </a:t>
            </a:r>
            <a:r>
              <a:rPr lang="vi-VN" sz="3200" err="1">
                <a:latin typeface="Calibri"/>
                <a:cs typeface="Arial"/>
              </a:rPr>
              <a:t>Lệ</a:t>
            </a:r>
            <a:r>
              <a:rPr lang="vi-VN" sz="3200">
                <a:latin typeface="Calibri"/>
                <a:cs typeface="Arial"/>
              </a:rPr>
              <a:t> Thu Á., 55 </a:t>
            </a:r>
            <a:r>
              <a:rPr lang="vi-VN" sz="3200" err="1">
                <a:latin typeface="Calibri"/>
                <a:cs typeface="Arial"/>
              </a:rPr>
              <a:t>tuổi</a:t>
            </a:r>
            <a:endParaRPr lang="vi-VN" sz="3200">
              <a:latin typeface="Calibri"/>
              <a:cs typeface="Arial" panose="020B0604020202020204" pitchFamily="34" charset="0"/>
            </a:endParaRPr>
          </a:p>
          <a:p>
            <a:r>
              <a:rPr lang="en-US" sz="3200" err="1">
                <a:ea typeface="+mn-lt"/>
                <a:cs typeface="+mn-lt"/>
              </a:rPr>
              <a:t>Nhập</a:t>
            </a:r>
            <a:r>
              <a:rPr lang="en-US" sz="3200">
                <a:ea typeface="+mn-lt"/>
                <a:cs typeface="+mn-lt"/>
              </a:rPr>
              <a:t> </a:t>
            </a:r>
            <a:r>
              <a:rPr lang="en-US" sz="3200" err="1">
                <a:ea typeface="+mn-lt"/>
                <a:cs typeface="+mn-lt"/>
              </a:rPr>
              <a:t>cấp</a:t>
            </a:r>
            <a:r>
              <a:rPr lang="en-US" sz="3200">
                <a:ea typeface="+mn-lt"/>
                <a:cs typeface="+mn-lt"/>
              </a:rPr>
              <a:t> </a:t>
            </a:r>
            <a:r>
              <a:rPr lang="en-US" sz="3200" err="1">
                <a:ea typeface="+mn-lt"/>
                <a:cs typeface="+mn-lt"/>
              </a:rPr>
              <a:t>cứu</a:t>
            </a:r>
            <a:r>
              <a:rPr lang="en-US" sz="3200">
                <a:ea typeface="+mn-lt"/>
                <a:cs typeface="+mn-lt"/>
              </a:rPr>
              <a:t> </a:t>
            </a:r>
            <a:r>
              <a:rPr lang="en-US" sz="3200" err="1">
                <a:ea typeface="+mn-lt"/>
                <a:cs typeface="+mn-lt"/>
              </a:rPr>
              <a:t>tại</a:t>
            </a:r>
            <a:r>
              <a:rPr lang="en-US" sz="3200">
                <a:ea typeface="+mn-lt"/>
                <a:cs typeface="+mn-lt"/>
              </a:rPr>
              <a:t> BV NDGD </a:t>
            </a:r>
            <a:r>
              <a:rPr lang="en-US" sz="3200" err="1">
                <a:ea typeface="+mn-lt"/>
                <a:cs typeface="+mn-lt"/>
              </a:rPr>
              <a:t>lúc</a:t>
            </a:r>
            <a:r>
              <a:rPr lang="en-US" sz="3200">
                <a:ea typeface="+mn-lt"/>
                <a:cs typeface="+mn-lt"/>
              </a:rPr>
              <a:t> 9h 10/9/2022</a:t>
            </a:r>
            <a:endParaRPr lang="vi-VN" sz="3200">
              <a:latin typeface="Calibri"/>
              <a:cs typeface="Arial"/>
            </a:endParaRPr>
          </a:p>
          <a:p>
            <a:r>
              <a:rPr lang="vi-VN" sz="3200" err="1">
                <a:latin typeface="Calibri"/>
                <a:cs typeface="Arial"/>
              </a:rPr>
              <a:t>Nhập</a:t>
            </a:r>
            <a:r>
              <a:rPr lang="vi-VN" sz="3200">
                <a:latin typeface="Calibri"/>
                <a:cs typeface="Arial"/>
              </a:rPr>
              <a:t> </a:t>
            </a:r>
            <a:r>
              <a:rPr lang="vi-VN" sz="3200" err="1">
                <a:latin typeface="Calibri"/>
                <a:cs typeface="Arial"/>
              </a:rPr>
              <a:t>viện</a:t>
            </a:r>
            <a:r>
              <a:rPr lang="vi-VN" sz="3200">
                <a:latin typeface="Calibri"/>
                <a:cs typeface="Arial"/>
              </a:rPr>
              <a:t> </a:t>
            </a:r>
            <a:r>
              <a:rPr lang="vi-VN" sz="3200" err="1">
                <a:latin typeface="Calibri"/>
                <a:cs typeface="Arial"/>
              </a:rPr>
              <a:t>vì</a:t>
            </a:r>
            <a:r>
              <a:rPr lang="vi-VN" sz="3200">
                <a:latin typeface="Calibri"/>
                <a:cs typeface="Arial"/>
              </a:rPr>
              <a:t> đau </a:t>
            </a:r>
            <a:r>
              <a:rPr lang="vi-VN" sz="3200" err="1">
                <a:latin typeface="Calibri"/>
                <a:cs typeface="Arial"/>
              </a:rPr>
              <a:t>bụng</a:t>
            </a:r>
            <a:r>
              <a:rPr lang="vi-VN" sz="3200">
                <a:latin typeface="Calibri"/>
                <a:cs typeface="Arial"/>
              </a:rPr>
              <a:t> ¼ </a:t>
            </a:r>
            <a:r>
              <a:rPr lang="vi-VN" sz="3200" err="1">
                <a:latin typeface="Calibri"/>
                <a:cs typeface="Arial"/>
              </a:rPr>
              <a:t>dưới</a:t>
            </a:r>
            <a:r>
              <a:rPr lang="vi-VN" sz="3200">
                <a:latin typeface="Calibri"/>
                <a:cs typeface="Arial"/>
              </a:rPr>
              <a:t> P</a:t>
            </a:r>
          </a:p>
          <a:p>
            <a:endParaRPr lang="vi-VN" sz="3200">
              <a:latin typeface="Calibri"/>
              <a:cs typeface="Arial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17AEDA-029F-9D5A-0BE8-0BECFA75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75" y="1469"/>
            <a:ext cx="9149750" cy="1301151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/>
              <a:t>CA LÂM SÀNG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43407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E19726C-DBDC-0C34-459E-D94CAC05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201"/>
            <a:ext cx="7886700" cy="1325563"/>
          </a:xfrm>
        </p:spPr>
        <p:txBody>
          <a:bodyPr/>
          <a:lstStyle/>
          <a:p>
            <a:r>
              <a:rPr lang="vi-VN" err="1">
                <a:latin typeface="Times New Roman"/>
                <a:cs typeface="Times New Roman"/>
              </a:rPr>
              <a:t>Bệnh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sử</a:t>
            </a:r>
            <a:endParaRPr lang="vi-VN" err="1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21A3A19-CAB4-FDBB-8D16-DCB171E9C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1173"/>
            <a:ext cx="7786059" cy="48257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sz="3200" err="1">
                <a:latin typeface="Calibri"/>
                <a:ea typeface="+mn-lt"/>
                <a:cs typeface="Arial"/>
              </a:rPr>
              <a:t>Cách</a:t>
            </a:r>
            <a:r>
              <a:rPr lang="vi-VN" sz="3200">
                <a:latin typeface="Calibri"/>
                <a:ea typeface="+mn-lt"/>
                <a:cs typeface="Arial"/>
              </a:rPr>
              <a:t> NV 8h (1h), BN đang </a:t>
            </a:r>
            <a:r>
              <a:rPr lang="vi-VN" sz="3200" err="1">
                <a:latin typeface="Calibri"/>
                <a:ea typeface="+mn-lt"/>
                <a:cs typeface="Arial"/>
              </a:rPr>
              <a:t>ngủ</a:t>
            </a:r>
            <a:r>
              <a:rPr lang="vi-VN" sz="3200">
                <a:latin typeface="Calibri"/>
                <a:ea typeface="+mn-lt"/>
                <a:cs typeface="Arial"/>
              </a:rPr>
              <a:t>- đau âm ỉ </a:t>
            </a:r>
            <a:r>
              <a:rPr lang="vi-VN" sz="3200" err="1">
                <a:latin typeface="Calibri"/>
                <a:ea typeface="+mn-lt"/>
                <a:cs typeface="Arial"/>
              </a:rPr>
              <a:t>bụng</a:t>
            </a:r>
            <a:r>
              <a:rPr lang="vi-VN" sz="3200">
                <a:latin typeface="Calibri"/>
                <a:ea typeface="+mn-lt"/>
                <a:cs typeface="Arial"/>
              </a:rPr>
              <a:t> </a:t>
            </a:r>
            <a:r>
              <a:rPr lang="vi-VN" sz="3200" err="1">
                <a:latin typeface="Calibri"/>
                <a:ea typeface="+mn-lt"/>
                <a:cs typeface="Arial"/>
              </a:rPr>
              <a:t>vùng</a:t>
            </a:r>
            <a:r>
              <a:rPr lang="vi-VN" sz="3200">
                <a:latin typeface="Calibri"/>
                <a:ea typeface="+mn-lt"/>
                <a:cs typeface="Arial"/>
              </a:rPr>
              <a:t> </a:t>
            </a:r>
            <a:r>
              <a:rPr lang="vi-VN" sz="3200" err="1">
                <a:latin typeface="Calibri"/>
                <a:ea typeface="+mn-lt"/>
                <a:cs typeface="Arial"/>
              </a:rPr>
              <a:t>thượng</a:t>
            </a:r>
            <a:r>
              <a:rPr lang="vi-VN" sz="3200">
                <a:latin typeface="Calibri"/>
                <a:ea typeface="+mn-lt"/>
                <a:cs typeface="Arial"/>
              </a:rPr>
              <a:t> </a:t>
            </a:r>
            <a:r>
              <a:rPr lang="vi-VN" sz="3200" err="1">
                <a:latin typeface="Calibri"/>
                <a:ea typeface="+mn-lt"/>
                <a:cs typeface="Arial"/>
              </a:rPr>
              <a:t>vị</a:t>
            </a:r>
            <a:r>
              <a:rPr lang="vi-VN" sz="3200">
                <a:latin typeface="Calibri"/>
                <a:ea typeface="+mn-lt"/>
                <a:cs typeface="Arial"/>
              </a:rPr>
              <a:t>, đau </a:t>
            </a:r>
            <a:r>
              <a:rPr lang="vi-VN" sz="3200" err="1">
                <a:latin typeface="Calibri"/>
                <a:ea typeface="+mn-lt"/>
                <a:cs typeface="Arial"/>
              </a:rPr>
              <a:t>nhẹ</a:t>
            </a:r>
            <a:r>
              <a:rPr lang="vi-VN" sz="3200">
                <a:latin typeface="Calibri"/>
                <a:ea typeface="+mn-lt"/>
                <a:cs typeface="Arial"/>
              </a:rPr>
              <a:t> </a:t>
            </a:r>
            <a:r>
              <a:rPr lang="vi-VN" sz="3200" err="1">
                <a:latin typeface="Calibri"/>
                <a:ea typeface="+mn-lt"/>
                <a:cs typeface="Arial"/>
              </a:rPr>
              <a:t>quặn</a:t>
            </a:r>
            <a:r>
              <a:rPr lang="vi-VN" sz="3200">
                <a:latin typeface="Calibri"/>
                <a:ea typeface="+mn-lt"/>
                <a:cs typeface="Arial"/>
              </a:rPr>
              <a:t> cơn, không lan. </a:t>
            </a:r>
            <a:endParaRPr lang="vi-VN" sz="3200">
              <a:latin typeface="Calibri"/>
              <a:cs typeface="Arial" panose="020B0604020202020204" pitchFamily="34" charset="0"/>
            </a:endParaRPr>
          </a:p>
          <a:p>
            <a:r>
              <a:rPr lang="vi-VN" sz="3200" err="1">
                <a:latin typeface="Calibri"/>
                <a:ea typeface="+mn-lt"/>
                <a:cs typeface="Arial"/>
              </a:rPr>
              <a:t>Cách</a:t>
            </a:r>
            <a:r>
              <a:rPr lang="vi-VN" sz="3200">
                <a:latin typeface="Calibri"/>
                <a:ea typeface="+mn-lt"/>
                <a:cs typeface="Arial"/>
              </a:rPr>
              <a:t> NV 4h (5h), BN đau </a:t>
            </a:r>
            <a:r>
              <a:rPr lang="vi-VN" sz="3200" err="1">
                <a:latin typeface="Calibri"/>
                <a:ea typeface="+mn-lt"/>
                <a:cs typeface="Arial"/>
              </a:rPr>
              <a:t>bụng</a:t>
            </a:r>
            <a:r>
              <a:rPr lang="vi-VN" sz="3200">
                <a:latin typeface="Calibri"/>
                <a:ea typeface="+mn-lt"/>
                <a:cs typeface="Arial"/>
              </a:rPr>
              <a:t> 1/4 </a:t>
            </a:r>
            <a:r>
              <a:rPr lang="vi-VN" sz="3200" err="1">
                <a:latin typeface="Calibri"/>
                <a:ea typeface="+mn-lt"/>
                <a:cs typeface="Arial"/>
              </a:rPr>
              <a:t>dưới</a:t>
            </a:r>
            <a:r>
              <a:rPr lang="vi-VN" sz="3200">
                <a:latin typeface="Calibri"/>
                <a:ea typeface="+mn-lt"/>
                <a:cs typeface="Arial"/>
              </a:rPr>
              <a:t> </a:t>
            </a:r>
            <a:r>
              <a:rPr lang="vi-VN" sz="3200" err="1">
                <a:latin typeface="Calibri"/>
                <a:ea typeface="+mn-lt"/>
                <a:cs typeface="Arial"/>
              </a:rPr>
              <a:t>phải</a:t>
            </a:r>
            <a:r>
              <a:rPr lang="vi-VN" sz="3200">
                <a:latin typeface="Calibri"/>
                <a:ea typeface="+mn-lt"/>
                <a:cs typeface="Arial"/>
              </a:rPr>
              <a:t> liên </a:t>
            </a:r>
            <a:r>
              <a:rPr lang="vi-VN" sz="3200" err="1">
                <a:latin typeface="Calibri"/>
                <a:ea typeface="+mn-lt"/>
                <a:cs typeface="Arial"/>
              </a:rPr>
              <a:t>tục</a:t>
            </a:r>
            <a:r>
              <a:rPr lang="vi-VN" sz="3200">
                <a:latin typeface="Calibri"/>
                <a:ea typeface="+mn-lt"/>
                <a:cs typeface="Arial"/>
              </a:rPr>
              <a:t>, </a:t>
            </a:r>
            <a:r>
              <a:rPr lang="vi-VN" sz="3200" err="1">
                <a:latin typeface="Calibri"/>
                <a:ea typeface="+mn-lt"/>
                <a:cs typeface="Arial"/>
              </a:rPr>
              <a:t>mức</a:t>
            </a:r>
            <a:r>
              <a:rPr lang="vi-VN" sz="3200">
                <a:latin typeface="Calibri"/>
                <a:ea typeface="+mn-lt"/>
                <a:cs typeface="Arial"/>
              </a:rPr>
              <a:t> </a:t>
            </a:r>
            <a:r>
              <a:rPr lang="vi-VN" sz="3200" err="1">
                <a:latin typeface="Calibri"/>
                <a:ea typeface="+mn-lt"/>
                <a:cs typeface="Arial"/>
              </a:rPr>
              <a:t>độ</a:t>
            </a:r>
            <a:r>
              <a:rPr lang="vi-VN" sz="3200">
                <a:latin typeface="Calibri"/>
                <a:ea typeface="+mn-lt"/>
                <a:cs typeface="Arial"/>
              </a:rPr>
              <a:t> tăng </a:t>
            </a:r>
            <a:r>
              <a:rPr lang="vi-VN" sz="3200" err="1">
                <a:latin typeface="Calibri"/>
                <a:ea typeface="+mn-lt"/>
                <a:cs typeface="Arial"/>
              </a:rPr>
              <a:t>dần</a:t>
            </a:r>
            <a:r>
              <a:rPr lang="vi-VN" sz="3200">
                <a:latin typeface="Calibri"/>
                <a:ea typeface="+mn-lt"/>
                <a:cs typeface="Arial"/>
              </a:rPr>
              <a:t>, tăng đau khi </a:t>
            </a:r>
            <a:r>
              <a:rPr lang="vi-VN" sz="3200" err="1">
                <a:latin typeface="Calibri"/>
                <a:ea typeface="+mn-lt"/>
                <a:cs typeface="Arial"/>
              </a:rPr>
              <a:t>vận</a:t>
            </a:r>
            <a:r>
              <a:rPr lang="vi-VN" sz="3200">
                <a:latin typeface="Calibri"/>
                <a:ea typeface="+mn-lt"/>
                <a:cs typeface="Arial"/>
              </a:rPr>
              <a:t> </a:t>
            </a:r>
            <a:r>
              <a:rPr lang="vi-VN" sz="3200" err="1">
                <a:latin typeface="Calibri"/>
                <a:ea typeface="+mn-lt"/>
                <a:cs typeface="Arial"/>
              </a:rPr>
              <a:t>động</a:t>
            </a:r>
            <a:r>
              <a:rPr lang="vi-VN" sz="3200">
                <a:latin typeface="Calibri"/>
                <a:ea typeface="+mn-lt"/>
                <a:cs typeface="Arial"/>
              </a:rPr>
              <a:t> </a:t>
            </a:r>
            <a:r>
              <a:rPr lang="vi-VN" sz="3200" err="1">
                <a:latin typeface="Calibri"/>
                <a:ea typeface="+mn-lt"/>
                <a:cs typeface="Arial"/>
              </a:rPr>
              <a:t>mạnh</a:t>
            </a:r>
            <a:r>
              <a:rPr lang="vi-VN" sz="3200">
                <a:latin typeface="Calibri"/>
                <a:ea typeface="+mn-lt"/>
                <a:cs typeface="Arial"/>
              </a:rPr>
              <a:t>, BN </a:t>
            </a:r>
            <a:r>
              <a:rPr lang="vi-VN" sz="3200" err="1">
                <a:latin typeface="Calibri"/>
                <a:ea typeface="+mn-lt"/>
                <a:cs typeface="Arial"/>
              </a:rPr>
              <a:t>uống</a:t>
            </a:r>
            <a:r>
              <a:rPr lang="vi-VN" sz="3200">
                <a:latin typeface="Calibri"/>
                <a:ea typeface="+mn-lt"/>
                <a:cs typeface="Arial"/>
              </a:rPr>
              <a:t> 2 viên </a:t>
            </a:r>
            <a:r>
              <a:rPr lang="vi-VN" sz="3200" err="1">
                <a:latin typeface="Calibri"/>
                <a:ea typeface="+mn-lt"/>
                <a:cs typeface="Arial"/>
              </a:rPr>
              <a:t>Panadol</a:t>
            </a:r>
            <a:r>
              <a:rPr lang="vi-VN" sz="3200">
                <a:latin typeface="Calibri"/>
                <a:ea typeface="+mn-lt"/>
                <a:cs typeface="Arial"/>
              </a:rPr>
              <a:t> 500mg </a:t>
            </a:r>
            <a:r>
              <a:rPr lang="vi-VN" sz="3200" err="1">
                <a:latin typeface="Calibri"/>
                <a:ea typeface="+mn-lt"/>
                <a:cs typeface="Arial"/>
              </a:rPr>
              <a:t>thì</a:t>
            </a:r>
            <a:r>
              <a:rPr lang="vi-VN" sz="3200">
                <a:latin typeface="Calibri"/>
                <a:ea typeface="+mn-lt"/>
                <a:cs typeface="Arial"/>
              </a:rPr>
              <a:t> </a:t>
            </a:r>
            <a:r>
              <a:rPr lang="vi-VN" sz="3200" err="1">
                <a:latin typeface="Calibri"/>
                <a:ea typeface="+mn-lt"/>
                <a:cs typeface="Arial"/>
              </a:rPr>
              <a:t>giảm</a:t>
            </a:r>
            <a:r>
              <a:rPr lang="vi-VN" sz="3200">
                <a:latin typeface="Calibri"/>
                <a:ea typeface="+mn-lt"/>
                <a:cs typeface="Arial"/>
              </a:rPr>
              <a:t> đau, </a:t>
            </a:r>
            <a:r>
              <a:rPr lang="vi-VN" sz="3200" err="1">
                <a:latin typeface="Calibri"/>
                <a:ea typeface="+mn-lt"/>
                <a:cs typeface="Arial"/>
              </a:rPr>
              <a:t>kèm</a:t>
            </a:r>
            <a:r>
              <a:rPr lang="vi-VN" sz="3200">
                <a:latin typeface="Calibri"/>
                <a:ea typeface="+mn-lt"/>
                <a:cs typeface="Arial"/>
              </a:rPr>
              <a:t> </a:t>
            </a:r>
            <a:r>
              <a:rPr lang="vi-VN" sz="3200" err="1">
                <a:latin typeface="Calibri"/>
                <a:ea typeface="+mn-lt"/>
                <a:cs typeface="Arial"/>
              </a:rPr>
              <a:t>buồn</a:t>
            </a:r>
            <a:r>
              <a:rPr lang="vi-VN" sz="3200">
                <a:latin typeface="Calibri"/>
                <a:ea typeface="+mn-lt"/>
                <a:cs typeface="Arial"/>
              </a:rPr>
              <a:t> nôn, </a:t>
            </a:r>
            <a:r>
              <a:rPr lang="vi-VN" sz="3200" err="1">
                <a:latin typeface="Calibri"/>
                <a:ea typeface="+mn-lt"/>
                <a:cs typeface="Arial"/>
              </a:rPr>
              <a:t>chán</a:t>
            </a:r>
            <a:r>
              <a:rPr lang="vi-VN" sz="3200">
                <a:latin typeface="Calibri"/>
                <a:ea typeface="+mn-lt"/>
                <a:cs typeface="Arial"/>
              </a:rPr>
              <a:t> ăn, tiêu phân </a:t>
            </a:r>
            <a:r>
              <a:rPr lang="vi-VN" sz="3200" err="1">
                <a:latin typeface="Calibri"/>
                <a:ea typeface="+mn-lt"/>
                <a:cs typeface="Arial"/>
              </a:rPr>
              <a:t>vàng</a:t>
            </a:r>
            <a:r>
              <a:rPr lang="vi-VN" sz="3200">
                <a:latin typeface="Calibri"/>
                <a:ea typeface="+mn-lt"/>
                <a:cs typeface="Arial"/>
              </a:rPr>
              <a:t> </a:t>
            </a:r>
            <a:r>
              <a:rPr lang="vi-VN" sz="3200" err="1">
                <a:latin typeface="Calibri"/>
                <a:ea typeface="+mn-lt"/>
                <a:cs typeface="Arial"/>
              </a:rPr>
              <a:t>lỏng</a:t>
            </a:r>
            <a:r>
              <a:rPr lang="vi-VN" sz="3200">
                <a:latin typeface="Calibri"/>
                <a:ea typeface="+mn-lt"/>
                <a:cs typeface="Arial"/>
              </a:rPr>
              <a:t> 4 </a:t>
            </a:r>
            <a:r>
              <a:rPr lang="vi-VN" sz="3200" err="1">
                <a:latin typeface="Calibri"/>
                <a:ea typeface="+mn-lt"/>
                <a:cs typeface="Arial"/>
              </a:rPr>
              <a:t>lần</a:t>
            </a:r>
            <a:r>
              <a:rPr lang="vi-VN" sz="3200">
                <a:latin typeface="Calibri"/>
                <a:ea typeface="+mn-lt"/>
                <a:cs typeface="Arial"/>
              </a:rPr>
              <a:t>.</a:t>
            </a:r>
            <a:endParaRPr lang="vi-VN" sz="3200">
              <a:latin typeface="Calibri"/>
              <a:cs typeface="Arial"/>
            </a:endParaRPr>
          </a:p>
          <a:p>
            <a:endParaRPr lang="vi-VN" sz="3200">
              <a:latin typeface="Calibri"/>
              <a:ea typeface="+mn-lt"/>
              <a:cs typeface="Arial"/>
            </a:endParaRPr>
          </a:p>
          <a:p>
            <a:endParaRPr lang="vi-VN" sz="3200"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0941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C1DA635-2D2F-B5B8-4C7D-85138E624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err="1">
                <a:latin typeface="Times New Roman"/>
                <a:cs typeface="Times New Roman"/>
              </a:rPr>
              <a:t>Bệnh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sử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C3D99E0-E841-0E0F-3812-95A513214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 sz="3200">
                <a:latin typeface="Calibri"/>
                <a:ea typeface="+mn-lt"/>
                <a:cs typeface="Calibri"/>
              </a:rPr>
              <a:t>(9h) BN đau </a:t>
            </a:r>
            <a:r>
              <a:rPr lang="vi-VN" sz="3200" err="1">
                <a:latin typeface="Calibri"/>
                <a:ea typeface="+mn-lt"/>
                <a:cs typeface="Calibri"/>
              </a:rPr>
              <a:t>bụng</a:t>
            </a:r>
            <a:r>
              <a:rPr lang="vi-VN" sz="3200">
                <a:latin typeface="Calibri"/>
                <a:ea typeface="+mn-lt"/>
                <a:cs typeface="Calibri"/>
              </a:rPr>
              <a:t> ¼ </a:t>
            </a:r>
            <a:r>
              <a:rPr lang="vi-VN" sz="3200" err="1">
                <a:latin typeface="Calibri"/>
                <a:ea typeface="+mn-lt"/>
                <a:cs typeface="Calibri"/>
              </a:rPr>
              <a:t>dưới</a:t>
            </a:r>
            <a:r>
              <a:rPr lang="vi-VN" sz="3200">
                <a:latin typeface="Calibri"/>
                <a:ea typeface="+mn-lt"/>
                <a:cs typeface="Calibri"/>
              </a:rPr>
              <a:t> P </a:t>
            </a:r>
            <a:r>
              <a:rPr lang="vi-VN" sz="3200" err="1">
                <a:latin typeface="Calibri"/>
                <a:ea typeface="+mn-lt"/>
                <a:cs typeface="Calibri"/>
              </a:rPr>
              <a:t>nhiều</a:t>
            </a:r>
            <a:r>
              <a:rPr lang="vi-VN" sz="3200">
                <a:latin typeface="Calibri"/>
                <a:ea typeface="+mn-lt"/>
                <a:cs typeface="Calibri"/>
              </a:rPr>
              <a:t>, tăng khi </a:t>
            </a:r>
            <a:r>
              <a:rPr lang="vi-VN" sz="3200" err="1">
                <a:latin typeface="Calibri"/>
                <a:ea typeface="+mn-lt"/>
                <a:cs typeface="Calibri"/>
              </a:rPr>
              <a:t>vận</a:t>
            </a:r>
            <a:r>
              <a:rPr lang="vi-VN" sz="3200">
                <a:latin typeface="Calibri"/>
                <a:ea typeface="+mn-lt"/>
                <a:cs typeface="Calibri"/>
              </a:rPr>
              <a:t> </a:t>
            </a:r>
            <a:r>
              <a:rPr lang="vi-VN" sz="3200" err="1">
                <a:latin typeface="Calibri"/>
                <a:ea typeface="+mn-lt"/>
                <a:cs typeface="Calibri"/>
              </a:rPr>
              <a:t>động</a:t>
            </a:r>
            <a:r>
              <a:rPr lang="vi-VN" sz="3200">
                <a:latin typeface="Calibri"/>
                <a:ea typeface="+mn-lt"/>
                <a:cs typeface="Calibri"/>
              </a:rPr>
              <a:t>, </a:t>
            </a:r>
            <a:r>
              <a:rPr lang="vi-VN" sz="3200" err="1">
                <a:latin typeface="Calibri"/>
                <a:ea typeface="+mn-lt"/>
                <a:cs typeface="Calibri"/>
              </a:rPr>
              <a:t>giảm</a:t>
            </a:r>
            <a:r>
              <a:rPr lang="vi-VN" sz="3200">
                <a:latin typeface="Calibri"/>
                <a:ea typeface="+mn-lt"/>
                <a:cs typeface="Calibri"/>
              </a:rPr>
              <a:t> khi </a:t>
            </a:r>
            <a:r>
              <a:rPr lang="vi-VN" sz="3200" err="1">
                <a:latin typeface="Calibri"/>
                <a:ea typeface="+mn-lt"/>
                <a:cs typeface="Calibri"/>
              </a:rPr>
              <a:t>nằm</a:t>
            </a:r>
            <a:r>
              <a:rPr lang="vi-VN" sz="3200">
                <a:latin typeface="Calibri"/>
                <a:ea typeface="+mn-lt"/>
                <a:cs typeface="Calibri"/>
              </a:rPr>
              <a:t> im, </a:t>
            </a:r>
            <a:r>
              <a:rPr lang="vi-VN" sz="3200" err="1">
                <a:latin typeface="Calibri"/>
                <a:ea typeface="+mn-lt"/>
                <a:cs typeface="Calibri"/>
              </a:rPr>
              <a:t>uống</a:t>
            </a:r>
            <a:r>
              <a:rPr lang="vi-VN" sz="3200">
                <a:latin typeface="Calibri"/>
                <a:ea typeface="+mn-lt"/>
                <a:cs typeface="Calibri"/>
              </a:rPr>
              <a:t> </a:t>
            </a:r>
            <a:r>
              <a:rPr lang="vi-VN" sz="3200" err="1">
                <a:latin typeface="Calibri"/>
                <a:ea typeface="+mn-lt"/>
                <a:cs typeface="Calibri"/>
              </a:rPr>
              <a:t>thuốc</a:t>
            </a:r>
            <a:r>
              <a:rPr lang="vi-VN" sz="3200">
                <a:latin typeface="Calibri"/>
                <a:ea typeface="+mn-lt"/>
                <a:cs typeface="Calibri"/>
              </a:rPr>
              <a:t> không </a:t>
            </a:r>
            <a:r>
              <a:rPr lang="vi-VN" sz="3200" err="1">
                <a:latin typeface="Calibri"/>
                <a:ea typeface="+mn-lt"/>
                <a:cs typeface="Calibri"/>
              </a:rPr>
              <a:t>giảm</a:t>
            </a:r>
            <a:r>
              <a:rPr lang="vi-VN" sz="3200">
                <a:latin typeface="Calibri"/>
                <a:ea typeface="+mn-lt"/>
                <a:cs typeface="Calibri"/>
              </a:rPr>
              <a:t> đau + </a:t>
            </a:r>
            <a:r>
              <a:rPr lang="vi-VN" sz="3200" err="1">
                <a:latin typeface="Calibri"/>
                <a:ea typeface="+mn-lt"/>
                <a:cs typeface="Calibri"/>
              </a:rPr>
              <a:t>sốt</a:t>
            </a:r>
            <a:r>
              <a:rPr lang="vi-VN" sz="3200">
                <a:latin typeface="Calibri"/>
                <a:ea typeface="+mn-lt"/>
                <a:cs typeface="Calibri"/>
              </a:rPr>
              <a:t> --&gt; </a:t>
            </a:r>
            <a:r>
              <a:rPr lang="vi-VN" sz="3200" err="1">
                <a:latin typeface="Calibri"/>
                <a:ea typeface="+mn-lt"/>
                <a:cs typeface="Calibri"/>
              </a:rPr>
              <a:t>cấp</a:t>
            </a:r>
            <a:r>
              <a:rPr lang="vi-VN" sz="3200">
                <a:latin typeface="Calibri"/>
                <a:ea typeface="+mn-lt"/>
                <a:cs typeface="Calibri"/>
              </a:rPr>
              <a:t> </a:t>
            </a:r>
            <a:r>
              <a:rPr lang="vi-VN" sz="3200" err="1">
                <a:latin typeface="Calibri"/>
                <a:ea typeface="+mn-lt"/>
                <a:cs typeface="Calibri"/>
              </a:rPr>
              <a:t>cứu</a:t>
            </a:r>
            <a:r>
              <a:rPr lang="vi-VN" sz="3200">
                <a:latin typeface="Calibri"/>
                <a:ea typeface="+mn-lt"/>
                <a:cs typeface="Calibri"/>
              </a:rPr>
              <a:t> </a:t>
            </a:r>
            <a:r>
              <a:rPr lang="vi-VN" sz="3200" err="1">
                <a:latin typeface="Calibri"/>
                <a:ea typeface="+mn-lt"/>
                <a:cs typeface="Calibri"/>
              </a:rPr>
              <a:t>tại</a:t>
            </a:r>
            <a:r>
              <a:rPr lang="vi-VN" sz="3200">
                <a:latin typeface="Calibri"/>
                <a:ea typeface="+mn-lt"/>
                <a:cs typeface="Calibri"/>
              </a:rPr>
              <a:t> BV NDGD.</a:t>
            </a:r>
          </a:p>
          <a:p>
            <a:r>
              <a:rPr lang="vi-VN" sz="3200">
                <a:latin typeface="Calibri"/>
                <a:ea typeface="+mn-lt"/>
                <a:cs typeface="Calibri"/>
              </a:rPr>
              <a:t>Trong </a:t>
            </a:r>
            <a:r>
              <a:rPr lang="vi-VN" sz="3200" err="1">
                <a:latin typeface="Calibri"/>
                <a:ea typeface="+mn-lt"/>
                <a:cs typeface="Calibri"/>
              </a:rPr>
              <a:t>quá</a:t>
            </a:r>
            <a:r>
              <a:rPr lang="vi-VN" sz="3200">
                <a:latin typeface="Calibri"/>
                <a:ea typeface="+mn-lt"/>
                <a:cs typeface="Calibri"/>
              </a:rPr>
              <a:t> </a:t>
            </a:r>
            <a:r>
              <a:rPr lang="vi-VN" sz="3200" err="1">
                <a:latin typeface="Calibri"/>
                <a:ea typeface="+mn-lt"/>
                <a:cs typeface="Calibri"/>
              </a:rPr>
              <a:t>trình</a:t>
            </a:r>
            <a:r>
              <a:rPr lang="vi-VN" sz="3200">
                <a:latin typeface="Calibri"/>
                <a:ea typeface="+mn-lt"/>
                <a:cs typeface="Calibri"/>
              </a:rPr>
              <a:t> </a:t>
            </a:r>
            <a:r>
              <a:rPr lang="vi-VN" sz="3200" err="1">
                <a:latin typeface="Calibri"/>
                <a:ea typeface="+mn-lt"/>
                <a:cs typeface="Calibri"/>
              </a:rPr>
              <a:t>bệnh</a:t>
            </a:r>
            <a:r>
              <a:rPr lang="vi-VN" sz="3200">
                <a:latin typeface="Calibri"/>
                <a:ea typeface="+mn-lt"/>
                <a:cs typeface="Calibri"/>
              </a:rPr>
              <a:t>, BN </a:t>
            </a:r>
            <a:r>
              <a:rPr lang="vi-VN" sz="3200" err="1">
                <a:latin typeface="Calibri"/>
                <a:ea typeface="+mn-lt"/>
                <a:cs typeface="Calibri"/>
              </a:rPr>
              <a:t>tiểu</a:t>
            </a:r>
            <a:r>
              <a:rPr lang="vi-VN" sz="3200">
                <a:latin typeface="Calibri"/>
                <a:ea typeface="+mn-lt"/>
                <a:cs typeface="Calibri"/>
              </a:rPr>
              <a:t> </a:t>
            </a:r>
            <a:r>
              <a:rPr lang="vi-VN" sz="3200" err="1">
                <a:latin typeface="Calibri"/>
                <a:ea typeface="+mn-lt"/>
                <a:cs typeface="Calibri"/>
              </a:rPr>
              <a:t>vàng</a:t>
            </a:r>
            <a:r>
              <a:rPr lang="vi-VN" sz="3200">
                <a:latin typeface="Calibri"/>
                <a:ea typeface="+mn-lt"/>
                <a:cs typeface="Calibri"/>
              </a:rPr>
              <a:t> trong, không </a:t>
            </a:r>
            <a:r>
              <a:rPr lang="vi-VN" sz="3200" err="1">
                <a:latin typeface="Calibri"/>
                <a:ea typeface="+mn-lt"/>
                <a:cs typeface="Calibri"/>
              </a:rPr>
              <a:t>gắt</a:t>
            </a:r>
            <a:r>
              <a:rPr lang="vi-VN" sz="3200">
                <a:latin typeface="Calibri"/>
                <a:ea typeface="+mn-lt"/>
                <a:cs typeface="Calibri"/>
              </a:rPr>
              <a:t> </a:t>
            </a:r>
            <a:r>
              <a:rPr lang="vi-VN" sz="3200" err="1">
                <a:latin typeface="Calibri"/>
                <a:ea typeface="+mn-lt"/>
                <a:cs typeface="Calibri"/>
              </a:rPr>
              <a:t>buốt</a:t>
            </a:r>
            <a:r>
              <a:rPr lang="vi-VN" sz="3200">
                <a:latin typeface="Calibri"/>
                <a:ea typeface="+mn-lt"/>
                <a:cs typeface="Calibri"/>
              </a:rPr>
              <a:t>, không </a:t>
            </a:r>
            <a:r>
              <a:rPr lang="vi-VN" sz="3200" err="1">
                <a:latin typeface="Calibri"/>
                <a:ea typeface="+mn-lt"/>
                <a:cs typeface="Calibri"/>
              </a:rPr>
              <a:t>dịch</a:t>
            </a:r>
            <a:r>
              <a:rPr lang="vi-VN" sz="3200">
                <a:latin typeface="Calibri"/>
                <a:ea typeface="+mn-lt"/>
                <a:cs typeface="Calibri"/>
              </a:rPr>
              <a:t>/ </a:t>
            </a:r>
            <a:r>
              <a:rPr lang="vi-VN" sz="3200" err="1">
                <a:latin typeface="Calibri"/>
                <a:ea typeface="+mn-lt"/>
                <a:cs typeface="Calibri"/>
              </a:rPr>
              <a:t>máu</a:t>
            </a:r>
            <a:r>
              <a:rPr lang="vi-VN" sz="3200">
                <a:latin typeface="Calibri"/>
                <a:ea typeface="+mn-lt"/>
                <a:cs typeface="Calibri"/>
              </a:rPr>
              <a:t> âm </a:t>
            </a:r>
            <a:r>
              <a:rPr lang="vi-VN" sz="3200" err="1">
                <a:latin typeface="Calibri"/>
                <a:ea typeface="+mn-lt"/>
                <a:cs typeface="Calibri"/>
              </a:rPr>
              <a:t>đạo</a:t>
            </a:r>
            <a:r>
              <a:rPr lang="vi-VN" sz="3200">
                <a:latin typeface="Calibri"/>
                <a:ea typeface="+mn-lt"/>
                <a:cs typeface="Calibri"/>
              </a:rPr>
              <a:t>, </a:t>
            </a:r>
            <a:r>
              <a:rPr lang="vi-VN" sz="3200" err="1">
                <a:latin typeface="Calibri"/>
                <a:ea typeface="+mn-lt"/>
                <a:cs typeface="Calibri"/>
              </a:rPr>
              <a:t>tỉnh</a:t>
            </a:r>
            <a:r>
              <a:rPr lang="vi-VN" sz="3200">
                <a:latin typeface="Calibri"/>
                <a:ea typeface="+mn-lt"/>
                <a:cs typeface="Calibri"/>
              </a:rPr>
              <a:t> </a:t>
            </a:r>
            <a:r>
              <a:rPr lang="vi-VN" sz="3200" err="1">
                <a:latin typeface="Calibri"/>
                <a:ea typeface="+mn-lt"/>
                <a:cs typeface="Calibri"/>
              </a:rPr>
              <a:t>táo</a:t>
            </a:r>
            <a:r>
              <a:rPr lang="vi-VN" sz="3200">
                <a:latin typeface="Calibri"/>
                <a:ea typeface="+mn-lt"/>
                <a:cs typeface="Calibri"/>
              </a:rPr>
              <a:t>, không </a:t>
            </a:r>
            <a:r>
              <a:rPr lang="vi-VN" sz="3200" err="1">
                <a:latin typeface="Calibri"/>
                <a:ea typeface="+mn-lt"/>
                <a:cs typeface="Calibri"/>
              </a:rPr>
              <a:t>chóng</a:t>
            </a:r>
            <a:r>
              <a:rPr lang="vi-VN" sz="3200">
                <a:latin typeface="Calibri"/>
                <a:ea typeface="+mn-lt"/>
                <a:cs typeface="Calibri"/>
              </a:rPr>
              <a:t> </a:t>
            </a:r>
            <a:r>
              <a:rPr lang="vi-VN" sz="3200" err="1">
                <a:latin typeface="Calibri"/>
                <a:ea typeface="+mn-lt"/>
                <a:cs typeface="Calibri"/>
              </a:rPr>
              <a:t>mặt</a:t>
            </a:r>
            <a:r>
              <a:rPr lang="vi-VN" sz="3200">
                <a:latin typeface="Calibri"/>
                <a:ea typeface="+mn-lt"/>
                <a:cs typeface="Calibri"/>
              </a:rPr>
              <a:t>, </a:t>
            </a:r>
            <a:r>
              <a:rPr lang="vi-VN" sz="3200" err="1">
                <a:latin typeface="Calibri"/>
                <a:ea typeface="+mn-lt"/>
                <a:cs typeface="Calibri"/>
              </a:rPr>
              <a:t>khó</a:t>
            </a:r>
            <a:r>
              <a:rPr lang="vi-VN" sz="3200">
                <a:latin typeface="Calibri"/>
                <a:ea typeface="+mn-lt"/>
                <a:cs typeface="Calibri"/>
              </a:rPr>
              <a:t> </a:t>
            </a:r>
            <a:r>
              <a:rPr lang="vi-VN" sz="3200" err="1">
                <a:latin typeface="Calibri"/>
                <a:ea typeface="+mn-lt"/>
                <a:cs typeface="Calibri"/>
              </a:rPr>
              <a:t>thở</a:t>
            </a:r>
            <a:r>
              <a:rPr lang="vi-VN" sz="3200">
                <a:latin typeface="Calibri"/>
                <a:ea typeface="+mn-lt"/>
                <a:cs typeface="Calibri"/>
              </a:rPr>
              <a:t>, </a:t>
            </a:r>
            <a:r>
              <a:rPr lang="vi-VN" sz="3200" err="1">
                <a:latin typeface="Calibri"/>
                <a:ea typeface="+mn-lt"/>
                <a:cs typeface="Calibri"/>
              </a:rPr>
              <a:t>hồi</a:t>
            </a:r>
            <a:r>
              <a:rPr lang="vi-VN" sz="3200">
                <a:latin typeface="Calibri"/>
                <a:ea typeface="+mn-lt"/>
                <a:cs typeface="Calibri"/>
              </a:rPr>
              <a:t> </a:t>
            </a:r>
            <a:r>
              <a:rPr lang="vi-VN" sz="3200" err="1">
                <a:latin typeface="Calibri"/>
                <a:ea typeface="+mn-lt"/>
                <a:cs typeface="Calibri"/>
              </a:rPr>
              <a:t>hộp</a:t>
            </a:r>
            <a:r>
              <a:rPr lang="vi-VN" sz="3200">
                <a:latin typeface="Calibri"/>
                <a:ea typeface="+mn-lt"/>
                <a:cs typeface="Calibri"/>
              </a:rPr>
              <a:t> </a:t>
            </a:r>
            <a:r>
              <a:rPr lang="vi-VN" sz="3200" err="1">
                <a:latin typeface="Calibri"/>
                <a:ea typeface="+mn-lt"/>
                <a:cs typeface="Calibri"/>
              </a:rPr>
              <a:t>đánh</a:t>
            </a:r>
            <a:r>
              <a:rPr lang="vi-VN" sz="3200">
                <a:latin typeface="Calibri"/>
                <a:ea typeface="+mn-lt"/>
                <a:cs typeface="Calibri"/>
              </a:rPr>
              <a:t> </a:t>
            </a:r>
            <a:r>
              <a:rPr lang="vi-VN" sz="3200" err="1">
                <a:latin typeface="Calibri"/>
                <a:ea typeface="+mn-lt"/>
                <a:cs typeface="Calibri"/>
              </a:rPr>
              <a:t>trống</a:t>
            </a:r>
            <a:r>
              <a:rPr lang="vi-VN" sz="3200">
                <a:latin typeface="Calibri"/>
                <a:ea typeface="+mn-lt"/>
                <a:cs typeface="Calibri"/>
              </a:rPr>
              <a:t> </a:t>
            </a:r>
            <a:r>
              <a:rPr lang="vi-VN" sz="3200" err="1">
                <a:latin typeface="Calibri"/>
                <a:ea typeface="+mn-lt"/>
                <a:cs typeface="Calibri"/>
              </a:rPr>
              <a:t>ngực</a:t>
            </a:r>
            <a:r>
              <a:rPr lang="vi-VN" sz="3200">
                <a:latin typeface="Calibri"/>
                <a:ea typeface="+mn-lt"/>
                <a:cs typeface="Calibri"/>
              </a:rPr>
              <a:t>, không nôn. </a:t>
            </a:r>
          </a:p>
        </p:txBody>
      </p:sp>
    </p:spTree>
    <p:extLst>
      <p:ext uri="{BB962C8B-B14F-4D97-AF65-F5344CB8AC3E}">
        <p14:creationId xmlns:p14="http://schemas.microsoft.com/office/powerpoint/2010/main" val="1518053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0CB1160-B29A-08B5-A90B-35EEEDE7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err="1">
                <a:latin typeface="Times New Roman"/>
                <a:cs typeface="Times New Roman"/>
              </a:rPr>
              <a:t>Tiền</a:t>
            </a:r>
            <a:r>
              <a:rPr lang="vi-VN">
                <a:latin typeface="Times New Roman"/>
                <a:cs typeface="Times New Roman"/>
              </a:rPr>
              <a:t> căn</a:t>
            </a:r>
            <a:endParaRPr lang="vi-VN"/>
          </a:p>
        </p:txBody>
      </p:sp>
      <p:sp>
        <p:nvSpPr>
          <p:cNvPr id="5" name="Chỗ dành sẵn cho Nội dung 2">
            <a:extLst>
              <a:ext uri="{FF2B5EF4-FFF2-40B4-BE49-F238E27FC236}">
                <a16:creationId xmlns:a16="http://schemas.microsoft.com/office/drawing/2014/main" id="{357793B9-7F1E-0948-4355-CB259082D5D1}"/>
              </a:ext>
            </a:extLst>
          </p:cNvPr>
          <p:cNvSpPr txBox="1">
            <a:spLocks/>
          </p:cNvSpPr>
          <p:nvPr/>
        </p:nvSpPr>
        <p:spPr>
          <a:xfrm>
            <a:off x="781050" y="1762365"/>
            <a:ext cx="7886700" cy="456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>
                <a:latin typeface="Arial"/>
                <a:cs typeface="Arial"/>
              </a:rPr>
              <a:t>BN không </a:t>
            </a:r>
            <a:r>
              <a:rPr lang="vi-VN" err="1">
                <a:latin typeface="Arial"/>
                <a:cs typeface="Arial"/>
              </a:rPr>
              <a:t>có</a:t>
            </a:r>
            <a:r>
              <a:rPr lang="vi-VN">
                <a:latin typeface="Arial"/>
                <a:cs typeface="Arial"/>
              </a:rPr>
              <a:t> cơn đau tương </a:t>
            </a:r>
            <a:r>
              <a:rPr lang="vi-VN" err="1">
                <a:latin typeface="Arial"/>
                <a:cs typeface="Arial"/>
              </a:rPr>
              <a:t>tự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trước</a:t>
            </a:r>
            <a:r>
              <a:rPr lang="vi-VN">
                <a:latin typeface="Arial"/>
                <a:cs typeface="Arial"/>
              </a:rPr>
              <a:t> đây.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>
                <a:latin typeface="Arial"/>
                <a:cs typeface="Arial"/>
              </a:rPr>
              <a:t>BN không đi </a:t>
            </a:r>
            <a:r>
              <a:rPr lang="vi-VN" err="1">
                <a:latin typeface="Arial"/>
                <a:cs typeface="Arial"/>
              </a:rPr>
              <a:t>khám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bệnh</a:t>
            </a:r>
            <a:r>
              <a:rPr lang="vi-VN">
                <a:latin typeface="Arial"/>
                <a:cs typeface="Arial"/>
              </a:rPr>
              <a:t>, không </a:t>
            </a:r>
            <a:r>
              <a:rPr lang="vi-VN" err="1">
                <a:latin typeface="Arial"/>
                <a:cs typeface="Arial"/>
              </a:rPr>
              <a:t>có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tiền</a:t>
            </a:r>
            <a:r>
              <a:rPr lang="vi-VN">
                <a:latin typeface="Arial"/>
                <a:cs typeface="Arial"/>
              </a:rPr>
              <a:t> căn </a:t>
            </a:r>
            <a:r>
              <a:rPr lang="vi-VN" err="1">
                <a:latin typeface="Arial"/>
                <a:cs typeface="Arial"/>
              </a:rPr>
              <a:t>triệu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chứng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đường</a:t>
            </a:r>
            <a:r>
              <a:rPr lang="vi-VN">
                <a:latin typeface="Arial"/>
                <a:cs typeface="Arial"/>
              </a:rPr>
              <a:t> tiêu </a:t>
            </a:r>
            <a:r>
              <a:rPr lang="vi-VN" err="1">
                <a:latin typeface="Arial"/>
                <a:cs typeface="Arial"/>
              </a:rPr>
              <a:t>hóa</a:t>
            </a:r>
            <a:r>
              <a:rPr lang="vi-VN">
                <a:latin typeface="Arial"/>
                <a:cs typeface="Arial"/>
              </a:rPr>
              <a:t>, </a:t>
            </a:r>
            <a:r>
              <a:rPr lang="vi-VN" err="1">
                <a:latin typeface="Arial"/>
                <a:cs typeface="Arial"/>
              </a:rPr>
              <a:t>tiết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niệu</a:t>
            </a:r>
            <a:r>
              <a:rPr lang="vi-VN">
                <a:latin typeface="Arial"/>
                <a:cs typeface="Arial"/>
              </a:rPr>
              <a:t>, </a:t>
            </a:r>
            <a:r>
              <a:rPr lang="vi-VN" err="1">
                <a:latin typeface="Arial"/>
                <a:cs typeface="Arial"/>
              </a:rPr>
              <a:t>bệnh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lí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sản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phụ</a:t>
            </a:r>
            <a:r>
              <a:rPr lang="vi-VN">
                <a:latin typeface="Arial"/>
                <a:cs typeface="Arial"/>
              </a:rPr>
              <a:t> khoa </a:t>
            </a:r>
            <a:r>
              <a:rPr lang="vi-VN" err="1">
                <a:latin typeface="Arial"/>
                <a:cs typeface="Arial"/>
              </a:rPr>
              <a:t>trước</a:t>
            </a:r>
            <a:r>
              <a:rPr lang="vi-VN">
                <a:latin typeface="Arial"/>
                <a:cs typeface="Arial"/>
              </a:rPr>
              <a:t> đây.</a:t>
            </a:r>
          </a:p>
          <a:p>
            <a:r>
              <a:rPr lang="vi-VN">
                <a:latin typeface="Arial"/>
                <a:cs typeface="Arial"/>
              </a:rPr>
              <a:t>Không </a:t>
            </a:r>
            <a:r>
              <a:rPr lang="vi-VN" err="1">
                <a:latin typeface="Arial"/>
                <a:cs typeface="Arial"/>
              </a:rPr>
              <a:t>tiền</a:t>
            </a:r>
            <a:r>
              <a:rPr lang="vi-VN">
                <a:latin typeface="Arial"/>
                <a:cs typeface="Arial"/>
              </a:rPr>
              <a:t> căn </a:t>
            </a:r>
            <a:r>
              <a:rPr lang="vi-VN" err="1">
                <a:latin typeface="Arial"/>
                <a:cs typeface="Arial"/>
              </a:rPr>
              <a:t>ngoại</a:t>
            </a:r>
            <a:r>
              <a:rPr lang="vi-VN">
                <a:latin typeface="Arial"/>
                <a:cs typeface="Arial"/>
              </a:rPr>
              <a:t> khoa.</a:t>
            </a:r>
          </a:p>
          <a:p>
            <a:r>
              <a:rPr lang="vi-VN">
                <a:latin typeface="Arial"/>
                <a:cs typeface="Arial"/>
              </a:rPr>
              <a:t>PARA 2002, sinh </a:t>
            </a:r>
            <a:r>
              <a:rPr lang="vi-VN" err="1">
                <a:latin typeface="Arial"/>
                <a:cs typeface="Arial"/>
              </a:rPr>
              <a:t>thường</a:t>
            </a:r>
            <a:r>
              <a:rPr lang="vi-VN">
                <a:latin typeface="Arial"/>
                <a:cs typeface="Arial"/>
              </a:rPr>
              <a:t>, </a:t>
            </a:r>
            <a:r>
              <a:rPr lang="vi-VN" err="1">
                <a:latin typeface="Arial"/>
                <a:cs typeface="Arial"/>
              </a:rPr>
              <a:t>hiện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đã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mãn</a:t>
            </a:r>
            <a:r>
              <a:rPr lang="vi-VN">
                <a:latin typeface="Arial"/>
                <a:cs typeface="Arial"/>
              </a:rPr>
              <a:t> kinh</a:t>
            </a:r>
          </a:p>
          <a:p>
            <a:r>
              <a:rPr lang="vi-VN">
                <a:latin typeface="Arial"/>
                <a:cs typeface="Arial"/>
              </a:rPr>
              <a:t>Không ghi </a:t>
            </a:r>
            <a:r>
              <a:rPr lang="vi-VN" err="1">
                <a:latin typeface="Arial"/>
                <a:cs typeface="Arial"/>
              </a:rPr>
              <a:t>nhận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dị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ứng</a:t>
            </a:r>
            <a:r>
              <a:rPr lang="vi-VN">
                <a:latin typeface="Arial"/>
                <a:cs typeface="Arial"/>
              </a:rPr>
              <a:t>, </a:t>
            </a:r>
            <a:r>
              <a:rPr lang="vi-VN" err="1">
                <a:latin typeface="Arial"/>
                <a:cs typeface="Arial"/>
              </a:rPr>
              <a:t>rượu</a:t>
            </a:r>
            <a:r>
              <a:rPr lang="vi-VN">
                <a:latin typeface="Arial"/>
                <a:cs typeface="Arial"/>
              </a:rPr>
              <a:t> bia, </a:t>
            </a:r>
            <a:r>
              <a:rPr lang="vi-VN" err="1">
                <a:latin typeface="Arial"/>
                <a:cs typeface="Arial"/>
              </a:rPr>
              <a:t>thuốc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lá</a:t>
            </a:r>
            <a:r>
              <a:rPr lang="vi-VN">
                <a:latin typeface="Arial"/>
                <a:cs typeface="Arial"/>
              </a:rPr>
              <a:t>.</a:t>
            </a:r>
          </a:p>
          <a:p>
            <a:r>
              <a:rPr lang="vi-VN">
                <a:latin typeface="Arial"/>
                <a:ea typeface="+mn-lt"/>
                <a:cs typeface="Arial"/>
              </a:rPr>
              <a:t>Chưa ghi </a:t>
            </a:r>
            <a:r>
              <a:rPr lang="vi-VN" err="1">
                <a:latin typeface="Arial"/>
                <a:ea typeface="+mn-lt"/>
                <a:cs typeface="Arial"/>
              </a:rPr>
              <a:t>nhận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tiền</a:t>
            </a:r>
            <a:r>
              <a:rPr lang="vi-VN">
                <a:latin typeface="Arial"/>
                <a:ea typeface="+mn-lt"/>
                <a:cs typeface="Arial"/>
              </a:rPr>
              <a:t> căn gia </a:t>
            </a:r>
            <a:r>
              <a:rPr lang="vi-VN" err="1">
                <a:latin typeface="Arial"/>
                <a:ea typeface="+mn-lt"/>
                <a:cs typeface="Arial"/>
              </a:rPr>
              <a:t>đình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có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bệnh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lí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đường</a:t>
            </a:r>
            <a:r>
              <a:rPr lang="vi-VN">
                <a:latin typeface="Arial"/>
                <a:ea typeface="+mn-lt"/>
                <a:cs typeface="Arial"/>
              </a:rPr>
              <a:t> tiêu </a:t>
            </a:r>
            <a:r>
              <a:rPr lang="vi-VN" err="1">
                <a:latin typeface="Arial"/>
                <a:ea typeface="+mn-lt"/>
                <a:cs typeface="Arial"/>
              </a:rPr>
              <a:t>hóa</a:t>
            </a:r>
            <a:r>
              <a:rPr lang="vi-VN">
                <a:latin typeface="Arial"/>
                <a:ea typeface="+mn-lt"/>
                <a:cs typeface="Arial"/>
              </a:rPr>
              <a:t>, </a:t>
            </a:r>
            <a:r>
              <a:rPr lang="vi-VN" err="1">
                <a:latin typeface="Arial"/>
                <a:ea typeface="+mn-lt"/>
                <a:cs typeface="Arial"/>
              </a:rPr>
              <a:t>ác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tính</a:t>
            </a:r>
            <a:r>
              <a:rPr lang="vi-VN">
                <a:latin typeface="Arial"/>
                <a:ea typeface="+mn-lt"/>
                <a:cs typeface="Arial"/>
              </a:rPr>
              <a:t>, di </a:t>
            </a:r>
            <a:r>
              <a:rPr lang="vi-VN" err="1">
                <a:latin typeface="Arial"/>
                <a:ea typeface="+mn-lt"/>
                <a:cs typeface="Arial"/>
              </a:rPr>
              <a:t>truyền</a:t>
            </a:r>
            <a:r>
              <a:rPr lang="vi-VN">
                <a:latin typeface="Arial"/>
                <a:ea typeface="+mn-lt"/>
                <a:cs typeface="Arial"/>
              </a:rPr>
              <a:t>.</a:t>
            </a:r>
            <a:endParaRPr lang="vi-VN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8365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59519E8-9E77-2439-E456-9D947E25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vi-VN" sz="4700">
                <a:latin typeface="Times New Roman"/>
                <a:cs typeface="Times New Roman"/>
              </a:rPr>
              <a:t>KHÁM</a:t>
            </a:r>
            <a:endParaRPr lang="vi-VN" sz="47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8288"/>
                      <a:gd name="connsiteX1" fmla="*/ 434157 w 8140446"/>
                      <a:gd name="connsiteY1" fmla="*/ 0 h 18288"/>
                      <a:gd name="connsiteX2" fmla="*/ 1193932 w 8140446"/>
                      <a:gd name="connsiteY2" fmla="*/ 0 h 18288"/>
                      <a:gd name="connsiteX3" fmla="*/ 1628089 w 8140446"/>
                      <a:gd name="connsiteY3" fmla="*/ 0 h 18288"/>
                      <a:gd name="connsiteX4" fmla="*/ 2225055 w 8140446"/>
                      <a:gd name="connsiteY4" fmla="*/ 0 h 18288"/>
                      <a:gd name="connsiteX5" fmla="*/ 3066235 w 8140446"/>
                      <a:gd name="connsiteY5" fmla="*/ 0 h 18288"/>
                      <a:gd name="connsiteX6" fmla="*/ 3744605 w 8140446"/>
                      <a:gd name="connsiteY6" fmla="*/ 0 h 18288"/>
                      <a:gd name="connsiteX7" fmla="*/ 4504380 w 8140446"/>
                      <a:gd name="connsiteY7" fmla="*/ 0 h 18288"/>
                      <a:gd name="connsiteX8" fmla="*/ 5101346 w 8140446"/>
                      <a:gd name="connsiteY8" fmla="*/ 0 h 18288"/>
                      <a:gd name="connsiteX9" fmla="*/ 5779717 w 8140446"/>
                      <a:gd name="connsiteY9" fmla="*/ 0 h 18288"/>
                      <a:gd name="connsiteX10" fmla="*/ 6620896 w 8140446"/>
                      <a:gd name="connsiteY10" fmla="*/ 0 h 18288"/>
                      <a:gd name="connsiteX11" fmla="*/ 7136458 w 8140446"/>
                      <a:gd name="connsiteY11" fmla="*/ 0 h 18288"/>
                      <a:gd name="connsiteX12" fmla="*/ 8140446 w 8140446"/>
                      <a:gd name="connsiteY12" fmla="*/ 0 h 18288"/>
                      <a:gd name="connsiteX13" fmla="*/ 8140446 w 8140446"/>
                      <a:gd name="connsiteY13" fmla="*/ 18288 h 18288"/>
                      <a:gd name="connsiteX14" fmla="*/ 7543480 w 8140446"/>
                      <a:gd name="connsiteY14" fmla="*/ 18288 h 18288"/>
                      <a:gd name="connsiteX15" fmla="*/ 7109323 w 8140446"/>
                      <a:gd name="connsiteY15" fmla="*/ 18288 h 18288"/>
                      <a:gd name="connsiteX16" fmla="*/ 6430952 w 8140446"/>
                      <a:gd name="connsiteY16" fmla="*/ 18288 h 18288"/>
                      <a:gd name="connsiteX17" fmla="*/ 5915391 w 8140446"/>
                      <a:gd name="connsiteY17" fmla="*/ 18288 h 18288"/>
                      <a:gd name="connsiteX18" fmla="*/ 5237020 w 8140446"/>
                      <a:gd name="connsiteY18" fmla="*/ 18288 h 18288"/>
                      <a:gd name="connsiteX19" fmla="*/ 4558650 w 8140446"/>
                      <a:gd name="connsiteY19" fmla="*/ 18288 h 18288"/>
                      <a:gd name="connsiteX20" fmla="*/ 3880279 w 8140446"/>
                      <a:gd name="connsiteY20" fmla="*/ 18288 h 18288"/>
                      <a:gd name="connsiteX21" fmla="*/ 3201909 w 8140446"/>
                      <a:gd name="connsiteY21" fmla="*/ 18288 h 18288"/>
                      <a:gd name="connsiteX22" fmla="*/ 2604943 w 8140446"/>
                      <a:gd name="connsiteY22" fmla="*/ 18288 h 18288"/>
                      <a:gd name="connsiteX23" fmla="*/ 1845168 w 8140446"/>
                      <a:gd name="connsiteY23" fmla="*/ 18288 h 18288"/>
                      <a:gd name="connsiteX24" fmla="*/ 1166797 w 8140446"/>
                      <a:gd name="connsiteY24" fmla="*/ 18288 h 18288"/>
                      <a:gd name="connsiteX25" fmla="*/ 0 w 8140446"/>
                      <a:gd name="connsiteY25" fmla="*/ 18288 h 18288"/>
                      <a:gd name="connsiteX26" fmla="*/ 0 w 8140446"/>
                      <a:gd name="connsiteY2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8288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314" y="7702"/>
                          <a:pt x="8140234" y="13511"/>
                          <a:pt x="8140446" y="18288"/>
                        </a:cubicBezTo>
                        <a:cubicBezTo>
                          <a:pt x="7906329" y="-3043"/>
                          <a:pt x="7681180" y="27465"/>
                          <a:pt x="7543480" y="18288"/>
                        </a:cubicBezTo>
                        <a:cubicBezTo>
                          <a:pt x="7405780" y="9111"/>
                          <a:pt x="7216607" y="3660"/>
                          <a:pt x="7109323" y="18288"/>
                        </a:cubicBezTo>
                        <a:cubicBezTo>
                          <a:pt x="7002039" y="32916"/>
                          <a:pt x="6576231" y="42692"/>
                          <a:pt x="6430952" y="18288"/>
                        </a:cubicBezTo>
                        <a:cubicBezTo>
                          <a:pt x="6285673" y="-6116"/>
                          <a:pt x="6138840" y="34521"/>
                          <a:pt x="5915391" y="18288"/>
                        </a:cubicBezTo>
                        <a:cubicBezTo>
                          <a:pt x="5691942" y="2055"/>
                          <a:pt x="5459460" y="51666"/>
                          <a:pt x="5237020" y="18288"/>
                        </a:cubicBezTo>
                        <a:cubicBezTo>
                          <a:pt x="5014580" y="-15090"/>
                          <a:pt x="4747677" y="40449"/>
                          <a:pt x="4558650" y="18288"/>
                        </a:cubicBezTo>
                        <a:cubicBezTo>
                          <a:pt x="4369623" y="-3873"/>
                          <a:pt x="4146061" y="12568"/>
                          <a:pt x="3880279" y="18288"/>
                        </a:cubicBezTo>
                        <a:cubicBezTo>
                          <a:pt x="3614497" y="24008"/>
                          <a:pt x="3473808" y="-12908"/>
                          <a:pt x="3201909" y="18288"/>
                        </a:cubicBezTo>
                        <a:cubicBezTo>
                          <a:pt x="2930010" y="49484"/>
                          <a:pt x="2728175" y="-3430"/>
                          <a:pt x="2604943" y="18288"/>
                        </a:cubicBezTo>
                        <a:cubicBezTo>
                          <a:pt x="2481711" y="40006"/>
                          <a:pt x="2004334" y="26952"/>
                          <a:pt x="1845168" y="18288"/>
                        </a:cubicBezTo>
                        <a:cubicBezTo>
                          <a:pt x="1686003" y="9624"/>
                          <a:pt x="1375070" y="37580"/>
                          <a:pt x="1166797" y="18288"/>
                        </a:cubicBezTo>
                        <a:cubicBezTo>
                          <a:pt x="958524" y="-1004"/>
                          <a:pt x="342846" y="8880"/>
                          <a:pt x="0" y="18288"/>
                        </a:cubicBezTo>
                        <a:cubicBezTo>
                          <a:pt x="129" y="13298"/>
                          <a:pt x="-675" y="6857"/>
                          <a:pt x="0" y="0"/>
                        </a:cubicBezTo>
                        <a:close/>
                      </a:path>
                      <a:path w="8140446" h="18288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40458" y="8833"/>
                          <a:pt x="8140986" y="9830"/>
                          <a:pt x="8140446" y="18288"/>
                        </a:cubicBezTo>
                        <a:cubicBezTo>
                          <a:pt x="7959314" y="3345"/>
                          <a:pt x="7870113" y="10437"/>
                          <a:pt x="7706289" y="18288"/>
                        </a:cubicBezTo>
                        <a:cubicBezTo>
                          <a:pt x="7542465" y="26139"/>
                          <a:pt x="7157940" y="17482"/>
                          <a:pt x="6865109" y="18288"/>
                        </a:cubicBezTo>
                        <a:cubicBezTo>
                          <a:pt x="6572278" y="19094"/>
                          <a:pt x="6524256" y="38051"/>
                          <a:pt x="6349548" y="18288"/>
                        </a:cubicBezTo>
                        <a:cubicBezTo>
                          <a:pt x="6174840" y="-1475"/>
                          <a:pt x="5951624" y="174"/>
                          <a:pt x="5671177" y="18288"/>
                        </a:cubicBezTo>
                        <a:cubicBezTo>
                          <a:pt x="5390730" y="36402"/>
                          <a:pt x="5222992" y="60058"/>
                          <a:pt x="4829998" y="18288"/>
                        </a:cubicBezTo>
                        <a:cubicBezTo>
                          <a:pt x="4437004" y="-23482"/>
                          <a:pt x="4344181" y="39087"/>
                          <a:pt x="4151627" y="18288"/>
                        </a:cubicBezTo>
                        <a:cubicBezTo>
                          <a:pt x="3959073" y="-2511"/>
                          <a:pt x="3886970" y="32875"/>
                          <a:pt x="3717470" y="18288"/>
                        </a:cubicBezTo>
                        <a:cubicBezTo>
                          <a:pt x="3547970" y="3701"/>
                          <a:pt x="3451521" y="31872"/>
                          <a:pt x="3201909" y="18288"/>
                        </a:cubicBezTo>
                        <a:cubicBezTo>
                          <a:pt x="2952297" y="4704"/>
                          <a:pt x="2543413" y="6029"/>
                          <a:pt x="2360729" y="18288"/>
                        </a:cubicBezTo>
                        <a:cubicBezTo>
                          <a:pt x="2178045" y="30547"/>
                          <a:pt x="1906056" y="25847"/>
                          <a:pt x="1682359" y="18288"/>
                        </a:cubicBezTo>
                        <a:cubicBezTo>
                          <a:pt x="1458662" y="10730"/>
                          <a:pt x="1330405" y="8046"/>
                          <a:pt x="1166797" y="18288"/>
                        </a:cubicBezTo>
                        <a:cubicBezTo>
                          <a:pt x="1003189" y="28530"/>
                          <a:pt x="278098" y="19533"/>
                          <a:pt x="0" y="18288"/>
                        </a:cubicBezTo>
                        <a:cubicBezTo>
                          <a:pt x="74" y="14054"/>
                          <a:pt x="-46" y="69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321014E-57D9-A7B3-56A1-AFDF1E671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vi-VN" b="1">
                <a:latin typeface="Calibri"/>
                <a:cs typeface="Arial"/>
              </a:rPr>
              <a:t>Sinh </a:t>
            </a:r>
            <a:r>
              <a:rPr lang="vi-VN" b="1" err="1">
                <a:latin typeface="Calibri"/>
                <a:cs typeface="Arial"/>
              </a:rPr>
              <a:t>hiệu</a:t>
            </a:r>
            <a:r>
              <a:rPr lang="vi-VN" b="1">
                <a:latin typeface="Calibri"/>
                <a:cs typeface="Arial"/>
              </a:rPr>
              <a:t> M: 120, HA 100/60, NT 20, T 38.5</a:t>
            </a:r>
            <a:r>
              <a:rPr lang="vi-VN">
                <a:latin typeface="Calibri"/>
                <a:cs typeface="Arial"/>
              </a:rPr>
              <a:t>, </a:t>
            </a:r>
            <a:r>
              <a:rPr lang="vi-VN" err="1">
                <a:latin typeface="Calibri"/>
                <a:cs typeface="Arial"/>
              </a:rPr>
              <a:t>thể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trạng</a:t>
            </a:r>
            <a:r>
              <a:rPr lang="vi-VN">
                <a:latin typeface="Calibri"/>
                <a:cs typeface="Arial"/>
              </a:rPr>
              <a:t> trung </a:t>
            </a:r>
            <a:r>
              <a:rPr lang="vi-VN" err="1">
                <a:latin typeface="Calibri"/>
                <a:cs typeface="Arial"/>
              </a:rPr>
              <a:t>bình</a:t>
            </a:r>
            <a:r>
              <a:rPr lang="vi-VN">
                <a:latin typeface="Calibri"/>
                <a:cs typeface="Arial"/>
              </a:rPr>
              <a:t>. Da niêm </a:t>
            </a:r>
            <a:r>
              <a:rPr lang="vi-VN" err="1">
                <a:latin typeface="Calibri"/>
                <a:cs typeface="Arial"/>
              </a:rPr>
              <a:t>hồng</a:t>
            </a:r>
            <a:r>
              <a:rPr lang="vi-VN">
                <a:latin typeface="Calibri"/>
                <a:cs typeface="Arial"/>
              </a:rPr>
              <a:t>, chi </a:t>
            </a:r>
            <a:r>
              <a:rPr lang="vi-VN" err="1">
                <a:latin typeface="Calibri"/>
                <a:cs typeface="Arial"/>
              </a:rPr>
              <a:t>ấm</a:t>
            </a:r>
            <a:r>
              <a:rPr lang="vi-VN">
                <a:latin typeface="Calibri"/>
                <a:cs typeface="Arial"/>
              </a:rPr>
              <a:t>, </a:t>
            </a:r>
            <a:r>
              <a:rPr lang="vi-VN" err="1">
                <a:latin typeface="Calibri"/>
                <a:cs typeface="Arial"/>
              </a:rPr>
              <a:t>hạch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ngoại</a:t>
            </a:r>
            <a:r>
              <a:rPr lang="vi-VN">
                <a:latin typeface="Calibri"/>
                <a:cs typeface="Arial"/>
              </a:rPr>
              <a:t> biên không </a:t>
            </a:r>
            <a:r>
              <a:rPr lang="vi-VN" err="1">
                <a:latin typeface="Calibri"/>
                <a:cs typeface="Arial"/>
              </a:rPr>
              <a:t>sờ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chạm</a:t>
            </a:r>
            <a:r>
              <a:rPr lang="vi-VN">
                <a:latin typeface="Calibri"/>
                <a:cs typeface="Arial"/>
              </a:rPr>
              <a:t>.</a:t>
            </a:r>
          </a:p>
          <a:p>
            <a:r>
              <a:rPr lang="vi-VN" err="1">
                <a:latin typeface="Calibri"/>
                <a:cs typeface="Arial"/>
              </a:rPr>
              <a:t>Ngực</a:t>
            </a:r>
            <a:r>
              <a:rPr lang="vi-VN">
                <a:latin typeface="Calibri"/>
                <a:cs typeface="Arial"/>
              </a:rPr>
              <a:t>: Tim </a:t>
            </a:r>
            <a:r>
              <a:rPr lang="vi-VN" err="1">
                <a:latin typeface="Calibri"/>
                <a:cs typeface="Arial"/>
              </a:rPr>
              <a:t>đều</a:t>
            </a:r>
            <a:r>
              <a:rPr lang="vi-VN">
                <a:latin typeface="Calibri"/>
                <a:cs typeface="Arial"/>
              </a:rPr>
              <a:t> 120 </a:t>
            </a:r>
            <a:r>
              <a:rPr lang="vi-VN" err="1">
                <a:latin typeface="Calibri"/>
                <a:cs typeface="Arial"/>
              </a:rPr>
              <a:t>lần</a:t>
            </a:r>
            <a:r>
              <a:rPr lang="vi-VN">
                <a:latin typeface="Calibri"/>
                <a:cs typeface="Arial"/>
              </a:rPr>
              <a:t>/p, </a:t>
            </a:r>
            <a:r>
              <a:rPr lang="vi-VN" err="1">
                <a:latin typeface="Calibri"/>
                <a:cs typeface="Arial"/>
              </a:rPr>
              <a:t>ko</a:t>
            </a:r>
            <a:r>
              <a:rPr lang="vi-VN">
                <a:latin typeface="Calibri"/>
                <a:cs typeface="Arial"/>
              </a:rPr>
              <a:t> âm </a:t>
            </a:r>
            <a:r>
              <a:rPr lang="vi-VN" err="1">
                <a:latin typeface="Calibri"/>
                <a:cs typeface="Arial"/>
              </a:rPr>
              <a:t>thổi</a:t>
            </a:r>
            <a:r>
              <a:rPr lang="vi-VN">
                <a:latin typeface="Calibri"/>
                <a:cs typeface="Arial"/>
              </a:rPr>
              <a:t>, </a:t>
            </a:r>
            <a:r>
              <a:rPr lang="vi-VN" err="1">
                <a:latin typeface="Calibri"/>
                <a:cs typeface="Arial"/>
              </a:rPr>
              <a:t>phổi</a:t>
            </a:r>
            <a:r>
              <a:rPr lang="vi-VN">
                <a:latin typeface="Calibri"/>
                <a:cs typeface="Arial"/>
              </a:rPr>
              <a:t>: </a:t>
            </a:r>
            <a:r>
              <a:rPr lang="vi-VN" err="1">
                <a:latin typeface="Calibri"/>
                <a:cs typeface="Arial"/>
              </a:rPr>
              <a:t>rì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rào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phế</a:t>
            </a:r>
            <a:r>
              <a:rPr lang="vi-VN">
                <a:latin typeface="Calibri"/>
                <a:cs typeface="Arial"/>
              </a:rPr>
              <a:t> nang êm </a:t>
            </a:r>
            <a:r>
              <a:rPr lang="vi-VN" err="1">
                <a:latin typeface="Calibri"/>
                <a:cs typeface="Arial"/>
              </a:rPr>
              <a:t>dịu</a:t>
            </a:r>
            <a:r>
              <a:rPr lang="vi-VN">
                <a:latin typeface="Calibri"/>
                <a:cs typeface="Arial"/>
              </a:rPr>
              <a:t>, </a:t>
            </a:r>
            <a:r>
              <a:rPr lang="vi-VN" err="1">
                <a:latin typeface="Calibri"/>
                <a:cs typeface="Arial"/>
              </a:rPr>
              <a:t>đều</a:t>
            </a:r>
            <a:r>
              <a:rPr lang="vi-VN">
                <a:latin typeface="Calibri"/>
                <a:cs typeface="Arial"/>
              </a:rPr>
              <a:t> 2 bên, </a:t>
            </a:r>
            <a:r>
              <a:rPr lang="vi-VN" err="1">
                <a:latin typeface="Calibri"/>
                <a:cs typeface="Arial"/>
              </a:rPr>
              <a:t>ko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rale</a:t>
            </a:r>
            <a:r>
              <a:rPr lang="vi-VN">
                <a:latin typeface="Calibri"/>
                <a:cs typeface="Arial"/>
              </a:rPr>
              <a:t>.</a:t>
            </a:r>
          </a:p>
          <a:p>
            <a:r>
              <a:rPr lang="vi-VN" err="1">
                <a:latin typeface="Calibri"/>
                <a:cs typeface="Arial"/>
              </a:rPr>
              <a:t>Bụng</a:t>
            </a:r>
            <a:r>
              <a:rPr lang="vi-VN">
                <a:latin typeface="Calibri"/>
                <a:cs typeface="Arial"/>
              </a:rPr>
              <a:t>: cân </a:t>
            </a:r>
            <a:r>
              <a:rPr lang="vi-VN" err="1">
                <a:latin typeface="Calibri"/>
                <a:cs typeface="Arial"/>
              </a:rPr>
              <a:t>đối</a:t>
            </a:r>
            <a:r>
              <a:rPr lang="vi-VN">
                <a:latin typeface="Calibri"/>
                <a:cs typeface="Arial"/>
              </a:rPr>
              <a:t>, </a:t>
            </a:r>
            <a:r>
              <a:rPr lang="vi-VN" err="1">
                <a:latin typeface="Calibri"/>
                <a:cs typeface="Arial"/>
              </a:rPr>
              <a:t>ít</a:t>
            </a:r>
            <a:r>
              <a:rPr lang="vi-VN">
                <a:latin typeface="Calibri"/>
                <a:cs typeface="Arial"/>
              </a:rPr>
              <a:t> đi </a:t>
            </a:r>
            <a:r>
              <a:rPr lang="vi-VN" err="1">
                <a:latin typeface="Calibri"/>
                <a:cs typeface="Arial"/>
              </a:rPr>
              <a:t>động</a:t>
            </a:r>
            <a:r>
              <a:rPr lang="vi-VN">
                <a:latin typeface="Calibri"/>
                <a:cs typeface="Arial"/>
              </a:rPr>
              <a:t> theo </a:t>
            </a:r>
            <a:r>
              <a:rPr lang="vi-VN" err="1">
                <a:latin typeface="Calibri"/>
                <a:cs typeface="Arial"/>
              </a:rPr>
              <a:t>nhịp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thở</a:t>
            </a:r>
            <a:r>
              <a:rPr lang="vi-VN">
                <a:latin typeface="Calibri"/>
                <a:cs typeface="Arial"/>
              </a:rPr>
              <a:t>, không </a:t>
            </a:r>
            <a:r>
              <a:rPr lang="vi-VN" err="1">
                <a:latin typeface="Calibri"/>
                <a:cs typeface="Arial"/>
              </a:rPr>
              <a:t>sẹo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mổ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cũ</a:t>
            </a:r>
            <a:endParaRPr lang="vi-VN">
              <a:latin typeface="Calibri"/>
              <a:cs typeface="Arial"/>
            </a:endParaRPr>
          </a:p>
          <a:p>
            <a:pPr marL="0" indent="0">
              <a:buNone/>
            </a:pPr>
            <a:r>
              <a:rPr lang="vi-VN">
                <a:latin typeface="Calibri"/>
                <a:cs typeface="Arial"/>
              </a:rPr>
              <a:t>  Âm </a:t>
            </a:r>
            <a:r>
              <a:rPr lang="vi-VN" err="1">
                <a:latin typeface="Calibri"/>
                <a:cs typeface="Arial"/>
              </a:rPr>
              <a:t>ruột</a:t>
            </a:r>
            <a:r>
              <a:rPr lang="vi-VN">
                <a:latin typeface="Calibri"/>
                <a:cs typeface="Arial"/>
              </a:rPr>
              <a:t> 4 </a:t>
            </a:r>
            <a:r>
              <a:rPr lang="vi-VN" err="1">
                <a:latin typeface="Calibri"/>
                <a:cs typeface="Arial"/>
              </a:rPr>
              <a:t>lần</a:t>
            </a:r>
            <a:r>
              <a:rPr lang="vi-VN">
                <a:latin typeface="Calibri"/>
                <a:cs typeface="Arial"/>
              </a:rPr>
              <a:t>/</a:t>
            </a:r>
            <a:r>
              <a:rPr lang="vi-VN" err="1">
                <a:latin typeface="Calibri"/>
                <a:cs typeface="Arial"/>
              </a:rPr>
              <a:t>phút</a:t>
            </a:r>
          </a:p>
          <a:p>
            <a:pPr marL="0" indent="0">
              <a:buNone/>
            </a:pPr>
            <a:r>
              <a:rPr lang="vi-VN" b="1">
                <a:latin typeface="Calibri"/>
                <a:cs typeface="Arial"/>
              </a:rPr>
              <a:t>  </a:t>
            </a:r>
            <a:r>
              <a:rPr lang="vi-VN" b="1" err="1">
                <a:latin typeface="Calibri"/>
                <a:cs typeface="Arial"/>
              </a:rPr>
              <a:t>Ấn</a:t>
            </a:r>
            <a:r>
              <a:rPr lang="vi-VN" b="1">
                <a:latin typeface="Calibri"/>
                <a:cs typeface="Arial"/>
              </a:rPr>
              <a:t> đau ¼ </a:t>
            </a:r>
            <a:r>
              <a:rPr lang="vi-VN" b="1" err="1">
                <a:latin typeface="Calibri"/>
                <a:cs typeface="Arial"/>
              </a:rPr>
              <a:t>dưới</a:t>
            </a:r>
            <a:r>
              <a:rPr lang="vi-VN" b="1">
                <a:latin typeface="Calibri"/>
                <a:cs typeface="Arial"/>
              </a:rPr>
              <a:t> </a:t>
            </a:r>
            <a:r>
              <a:rPr lang="vi-VN" b="1" err="1">
                <a:latin typeface="Calibri"/>
                <a:cs typeface="Arial"/>
              </a:rPr>
              <a:t>phải</a:t>
            </a:r>
            <a:r>
              <a:rPr lang="vi-VN" b="1">
                <a:latin typeface="Calibri"/>
                <a:cs typeface="Arial"/>
              </a:rPr>
              <a:t>, </a:t>
            </a:r>
            <a:r>
              <a:rPr lang="vi-VN" b="1" err="1">
                <a:latin typeface="Calibri"/>
                <a:cs typeface="Arial"/>
              </a:rPr>
              <a:t>đề</a:t>
            </a:r>
            <a:r>
              <a:rPr lang="vi-VN" b="1">
                <a:latin typeface="Calibri"/>
                <a:cs typeface="Arial"/>
              </a:rPr>
              <a:t> </a:t>
            </a:r>
            <a:r>
              <a:rPr lang="vi-VN" b="1" err="1">
                <a:latin typeface="Calibri"/>
                <a:cs typeface="Arial"/>
              </a:rPr>
              <a:t>kháng</a:t>
            </a:r>
            <a:r>
              <a:rPr lang="vi-VN" b="1">
                <a:latin typeface="Calibri"/>
                <a:cs typeface="Arial"/>
              </a:rPr>
              <a:t> (+) ¼ </a:t>
            </a:r>
            <a:r>
              <a:rPr lang="vi-VN" b="1" err="1">
                <a:latin typeface="Calibri"/>
                <a:cs typeface="Arial"/>
              </a:rPr>
              <a:t>dưới</a:t>
            </a:r>
            <a:r>
              <a:rPr lang="vi-VN" b="1">
                <a:latin typeface="Calibri"/>
                <a:cs typeface="Arial"/>
              </a:rPr>
              <a:t> </a:t>
            </a:r>
            <a:r>
              <a:rPr lang="vi-VN" b="1" err="1">
                <a:latin typeface="Calibri"/>
                <a:cs typeface="Arial"/>
              </a:rPr>
              <a:t>phải</a:t>
            </a:r>
            <a:r>
              <a:rPr lang="vi-VN" b="1">
                <a:latin typeface="Calibri"/>
                <a:cs typeface="Arial"/>
              </a:rPr>
              <a:t>.</a:t>
            </a:r>
          </a:p>
          <a:p>
            <a:r>
              <a:rPr lang="en-US">
                <a:ea typeface="+mn-lt"/>
                <a:cs typeface="+mn-lt"/>
              </a:rPr>
              <a:t>Các </a:t>
            </a:r>
            <a:r>
              <a:rPr lang="en-US" err="1">
                <a:ea typeface="+mn-lt"/>
                <a:cs typeface="+mn-lt"/>
              </a:rPr>
              <a:t>cơ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quan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khác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chưa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ghi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nhận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bất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thường</a:t>
            </a:r>
            <a:r>
              <a:rPr lang="en-US">
                <a:ea typeface="+mn-lt"/>
                <a:cs typeface="+mn-lt"/>
              </a:rPr>
              <a:t>.</a:t>
            </a:r>
            <a:endParaRPr lang="vi-VN">
              <a:latin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728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1187C0D-2E6A-FEA1-A274-823D991B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err="1">
                <a:latin typeface="Times New Roman"/>
                <a:cs typeface="Times New Roman"/>
              </a:rPr>
              <a:t>Tóm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tắt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bệnh</a:t>
            </a:r>
            <a:r>
              <a:rPr lang="vi-VN">
                <a:latin typeface="Times New Roman"/>
                <a:cs typeface="Times New Roman"/>
              </a:rPr>
              <a:t> </a:t>
            </a:r>
            <a:r>
              <a:rPr lang="vi-VN" err="1">
                <a:latin typeface="Times New Roman"/>
                <a:cs typeface="Times New Roman"/>
              </a:rPr>
              <a:t>án</a:t>
            </a:r>
            <a:r>
              <a:rPr lang="vi-VN">
                <a:latin typeface="Times New Roman"/>
                <a:cs typeface="Times New Roman"/>
              </a:rPr>
              <a:t>: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B17DD93-C67B-E03A-1446-40228B059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37553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Calibri"/>
                <a:cs typeface="Arial"/>
              </a:rPr>
              <a:t>BN </a:t>
            </a:r>
            <a:r>
              <a:rPr lang="vi-VN" err="1">
                <a:latin typeface="Calibri"/>
                <a:cs typeface="Arial"/>
              </a:rPr>
              <a:t>nữ</a:t>
            </a:r>
            <a:r>
              <a:rPr lang="vi-VN">
                <a:latin typeface="Calibri"/>
                <a:cs typeface="Arial"/>
              </a:rPr>
              <a:t>, 55 </a:t>
            </a:r>
            <a:r>
              <a:rPr lang="vi-VN" err="1">
                <a:latin typeface="Calibri"/>
                <a:cs typeface="Arial"/>
              </a:rPr>
              <a:t>tuổi</a:t>
            </a:r>
            <a:r>
              <a:rPr lang="vi-VN">
                <a:latin typeface="Calibri"/>
                <a:cs typeface="Arial"/>
              </a:rPr>
              <a:t>, </a:t>
            </a:r>
            <a:r>
              <a:rPr lang="vi-VN" err="1">
                <a:latin typeface="Calibri"/>
                <a:cs typeface="Arial"/>
              </a:rPr>
              <a:t>nhập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viện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vì</a:t>
            </a:r>
            <a:r>
              <a:rPr lang="vi-VN">
                <a:latin typeface="Calibri"/>
                <a:cs typeface="Arial"/>
              </a:rPr>
              <a:t> đau </a:t>
            </a:r>
            <a:r>
              <a:rPr lang="vi-VN" err="1">
                <a:latin typeface="Calibri"/>
                <a:cs typeface="Arial"/>
              </a:rPr>
              <a:t>bụng</a:t>
            </a:r>
            <a:r>
              <a:rPr lang="vi-VN">
                <a:latin typeface="Calibri"/>
                <a:cs typeface="Arial"/>
              </a:rPr>
              <a:t> ¼ </a:t>
            </a:r>
            <a:r>
              <a:rPr lang="vi-VN" err="1">
                <a:latin typeface="Calibri"/>
                <a:cs typeface="Arial"/>
              </a:rPr>
              <a:t>dưới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phải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giờ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thứ</a:t>
            </a:r>
            <a:r>
              <a:rPr lang="vi-VN">
                <a:latin typeface="Calibri"/>
                <a:cs typeface="Arial"/>
              </a:rPr>
              <a:t> 8:</a:t>
            </a:r>
          </a:p>
          <a:p>
            <a:pPr marL="0" indent="0">
              <a:buNone/>
            </a:pPr>
            <a:r>
              <a:rPr lang="vi-VN">
                <a:latin typeface="Calibri"/>
                <a:cs typeface="Arial"/>
              </a:rPr>
              <a:t>- TCCN: đau </a:t>
            </a:r>
            <a:r>
              <a:rPr lang="vi-VN" err="1">
                <a:latin typeface="Calibri"/>
                <a:cs typeface="Arial"/>
              </a:rPr>
              <a:t>bụng</a:t>
            </a:r>
            <a:r>
              <a:rPr lang="vi-VN">
                <a:latin typeface="Calibri"/>
                <a:cs typeface="Arial"/>
              </a:rPr>
              <a:t> </a:t>
            </a:r>
            <a:r>
              <a:rPr lang="vi-VN" err="1">
                <a:latin typeface="Calibri"/>
                <a:cs typeface="Arial"/>
              </a:rPr>
              <a:t>thượng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vị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chuyển</a:t>
            </a:r>
            <a:r>
              <a:rPr lang="vi-VN">
                <a:latin typeface="Calibri"/>
                <a:cs typeface="Arial"/>
              </a:rPr>
              <a:t> ¼ </a:t>
            </a:r>
            <a:r>
              <a:rPr lang="vi-VN" err="1">
                <a:latin typeface="Calibri"/>
                <a:cs typeface="Arial"/>
              </a:rPr>
              <a:t>dưới</a:t>
            </a:r>
            <a:r>
              <a:rPr lang="vi-VN">
                <a:latin typeface="Calibri"/>
                <a:cs typeface="Arial"/>
              </a:rPr>
              <a:t> </a:t>
            </a:r>
            <a:r>
              <a:rPr lang="vi-VN" err="1">
                <a:latin typeface="Calibri"/>
                <a:cs typeface="Arial"/>
              </a:rPr>
              <a:t>phải</a:t>
            </a:r>
            <a:r>
              <a:rPr lang="vi-VN">
                <a:latin typeface="Calibri"/>
                <a:cs typeface="Arial"/>
              </a:rPr>
              <a:t>, tăng </a:t>
            </a:r>
            <a:r>
              <a:rPr lang="vi-VN" err="1">
                <a:latin typeface="Calibri"/>
                <a:cs typeface="Arial"/>
              </a:rPr>
              <a:t>dần</a:t>
            </a:r>
            <a:r>
              <a:rPr lang="vi-VN">
                <a:latin typeface="Calibri"/>
                <a:cs typeface="Arial"/>
              </a:rPr>
              <a:t>, </a:t>
            </a:r>
            <a:r>
              <a:rPr lang="vi-VN" err="1">
                <a:latin typeface="Calibri"/>
                <a:ea typeface="+mn-lt"/>
                <a:cs typeface="Arial"/>
              </a:rPr>
              <a:t>kèm</a:t>
            </a:r>
            <a:r>
              <a:rPr lang="vi-VN">
                <a:latin typeface="Calibri"/>
                <a:ea typeface="+mn-lt"/>
                <a:cs typeface="Arial"/>
              </a:rPr>
              <a:t> </a:t>
            </a:r>
            <a:r>
              <a:rPr lang="vi-VN" err="1">
                <a:latin typeface="Calibri"/>
                <a:ea typeface="+mn-lt"/>
                <a:cs typeface="Arial"/>
              </a:rPr>
              <a:t>sốt</a:t>
            </a:r>
            <a:r>
              <a:rPr lang="vi-VN">
                <a:latin typeface="Calibri"/>
                <a:ea typeface="+mn-lt"/>
                <a:cs typeface="Arial"/>
              </a:rPr>
              <a:t>, </a:t>
            </a:r>
            <a:r>
              <a:rPr lang="vi-VN" err="1">
                <a:latin typeface="Calibri"/>
                <a:ea typeface="+mn-lt"/>
                <a:cs typeface="Arial"/>
              </a:rPr>
              <a:t>chán</a:t>
            </a:r>
            <a:r>
              <a:rPr lang="vi-VN">
                <a:latin typeface="Calibri"/>
                <a:ea typeface="+mn-lt"/>
                <a:cs typeface="Arial"/>
              </a:rPr>
              <a:t> ăn, </a:t>
            </a:r>
            <a:r>
              <a:rPr lang="vi-VN" err="1">
                <a:latin typeface="Calibri"/>
                <a:ea typeface="+mn-lt"/>
                <a:cs typeface="Arial"/>
              </a:rPr>
              <a:t>buồn</a:t>
            </a:r>
            <a:r>
              <a:rPr lang="vi-VN">
                <a:latin typeface="Calibri"/>
                <a:ea typeface="+mn-lt"/>
                <a:cs typeface="Arial"/>
              </a:rPr>
              <a:t> nôn, tiêu phân </a:t>
            </a:r>
            <a:r>
              <a:rPr lang="vi-VN" err="1">
                <a:latin typeface="Calibri"/>
                <a:ea typeface="+mn-lt"/>
                <a:cs typeface="Arial"/>
              </a:rPr>
              <a:t>lỏng</a:t>
            </a:r>
            <a:r>
              <a:rPr lang="vi-VN">
                <a:latin typeface="Calibri"/>
                <a:ea typeface="+mn-lt"/>
                <a:cs typeface="Arial"/>
              </a:rPr>
              <a:t> 4 </a:t>
            </a:r>
            <a:r>
              <a:rPr lang="vi-VN" err="1">
                <a:latin typeface="Calibri"/>
                <a:ea typeface="+mn-lt"/>
                <a:cs typeface="Arial"/>
              </a:rPr>
              <a:t>lần</a:t>
            </a:r>
            <a:r>
              <a:rPr lang="vi-VN">
                <a:latin typeface="Calibri"/>
                <a:ea typeface="+mn-lt"/>
                <a:cs typeface="Arial"/>
              </a:rPr>
              <a:t>.</a:t>
            </a:r>
          </a:p>
          <a:p>
            <a:pPr marL="0" indent="0">
              <a:buNone/>
            </a:pPr>
            <a:r>
              <a:rPr lang="vi-VN">
                <a:latin typeface="Calibri"/>
                <a:cs typeface="Arial"/>
              </a:rPr>
              <a:t>- TCTT: </a:t>
            </a:r>
            <a:r>
              <a:rPr lang="vi-VN" err="1">
                <a:latin typeface="Calibri"/>
                <a:cs typeface="Arial"/>
              </a:rPr>
              <a:t>Nhịp</a:t>
            </a:r>
            <a:r>
              <a:rPr lang="vi-VN">
                <a:latin typeface="Calibri"/>
                <a:cs typeface="Arial"/>
              </a:rPr>
              <a:t> tim nhanh, </a:t>
            </a:r>
            <a:r>
              <a:rPr lang="vi-VN" err="1">
                <a:latin typeface="Calibri"/>
                <a:cs typeface="Arial"/>
              </a:rPr>
              <a:t>Sốt</a:t>
            </a:r>
            <a:r>
              <a:rPr lang="vi-VN">
                <a:latin typeface="Calibri"/>
                <a:cs typeface="Arial"/>
              </a:rPr>
              <a:t> 38,5</a:t>
            </a:r>
            <a:r>
              <a:rPr lang="vi-VN" baseline="30000">
                <a:latin typeface="Calibri"/>
                <a:cs typeface="Arial"/>
              </a:rPr>
              <a:t>0</a:t>
            </a:r>
            <a:r>
              <a:rPr lang="vi-VN">
                <a:latin typeface="Calibri"/>
                <a:ea typeface="+mn-lt"/>
                <a:cs typeface="Arial"/>
              </a:rPr>
              <a:t> C, </a:t>
            </a:r>
            <a:r>
              <a:rPr lang="vi-VN" err="1">
                <a:latin typeface="Calibri"/>
                <a:ea typeface="+mn-lt"/>
                <a:cs typeface="Calibri"/>
              </a:rPr>
              <a:t>ấn</a:t>
            </a:r>
            <a:r>
              <a:rPr lang="vi-VN">
                <a:latin typeface="Calibri"/>
                <a:ea typeface="+mn-lt"/>
                <a:cs typeface="Calibri"/>
              </a:rPr>
              <a:t> đau ¼ </a:t>
            </a:r>
            <a:r>
              <a:rPr lang="vi-VN" err="1">
                <a:latin typeface="Calibri"/>
                <a:ea typeface="+mn-lt"/>
                <a:cs typeface="Calibri"/>
              </a:rPr>
              <a:t>bụng</a:t>
            </a:r>
            <a:r>
              <a:rPr lang="vi-VN">
                <a:latin typeface="Calibri"/>
                <a:ea typeface="+mn-lt"/>
                <a:cs typeface="Calibri"/>
              </a:rPr>
              <a:t> </a:t>
            </a:r>
            <a:r>
              <a:rPr lang="vi-VN" err="1">
                <a:latin typeface="Calibri"/>
                <a:ea typeface="+mn-lt"/>
                <a:cs typeface="Calibri"/>
              </a:rPr>
              <a:t>dưới</a:t>
            </a:r>
            <a:r>
              <a:rPr lang="vi-VN">
                <a:latin typeface="Calibri"/>
                <a:ea typeface="+mn-lt"/>
                <a:cs typeface="Calibri"/>
              </a:rPr>
              <a:t> P, </a:t>
            </a:r>
            <a:r>
              <a:rPr lang="vi-VN" err="1">
                <a:latin typeface="Calibri"/>
                <a:ea typeface="+mn-lt"/>
                <a:cs typeface="Calibri"/>
              </a:rPr>
              <a:t>đề</a:t>
            </a:r>
            <a:r>
              <a:rPr lang="vi-VN">
                <a:latin typeface="Calibri"/>
                <a:ea typeface="+mn-lt"/>
                <a:cs typeface="Calibri"/>
              </a:rPr>
              <a:t> </a:t>
            </a:r>
            <a:r>
              <a:rPr lang="vi-VN" err="1">
                <a:latin typeface="Calibri"/>
                <a:ea typeface="+mn-lt"/>
                <a:cs typeface="Calibri"/>
              </a:rPr>
              <a:t>kháng</a:t>
            </a:r>
            <a:r>
              <a:rPr lang="vi-VN">
                <a:latin typeface="Calibri"/>
                <a:ea typeface="+mn-lt"/>
                <a:cs typeface="Calibri"/>
              </a:rPr>
              <a:t> (+)  ¼ </a:t>
            </a:r>
            <a:r>
              <a:rPr lang="vi-VN" err="1">
                <a:latin typeface="Calibri"/>
                <a:ea typeface="+mn-lt"/>
                <a:cs typeface="Calibri"/>
              </a:rPr>
              <a:t>dưới</a:t>
            </a:r>
            <a:r>
              <a:rPr lang="vi-VN">
                <a:latin typeface="Calibri"/>
                <a:ea typeface="+mn-lt"/>
                <a:cs typeface="Calibri"/>
              </a:rPr>
              <a:t> </a:t>
            </a:r>
            <a:r>
              <a:rPr lang="vi-VN" err="1">
                <a:latin typeface="Calibri"/>
                <a:ea typeface="+mn-lt"/>
                <a:cs typeface="Calibri"/>
              </a:rPr>
              <a:t>phải</a:t>
            </a:r>
            <a:r>
              <a:rPr lang="vi-VN">
                <a:latin typeface="Calibri"/>
                <a:ea typeface="+mn-lt"/>
                <a:cs typeface="Calibri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1393962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6D7FADC1-4553-969D-983D-5B20E0267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vi-VN" sz="4700">
                <a:latin typeface="Arial"/>
                <a:cs typeface="Arial"/>
              </a:rPr>
              <a:t>ĐẶT VẤN ĐỀ:</a:t>
            </a:r>
            <a:endParaRPr lang="vi-VN" sz="47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0560"/>
                      <a:gd name="connsiteY0" fmla="*/ 0 h 13716"/>
                      <a:gd name="connsiteX1" fmla="*/ 595274 w 4480560"/>
                      <a:gd name="connsiteY1" fmla="*/ 0 h 13716"/>
                      <a:gd name="connsiteX2" fmla="*/ 1100938 w 4480560"/>
                      <a:gd name="connsiteY2" fmla="*/ 0 h 13716"/>
                      <a:gd name="connsiteX3" fmla="*/ 1651406 w 4480560"/>
                      <a:gd name="connsiteY3" fmla="*/ 0 h 13716"/>
                      <a:gd name="connsiteX4" fmla="*/ 2336292 w 4480560"/>
                      <a:gd name="connsiteY4" fmla="*/ 0 h 13716"/>
                      <a:gd name="connsiteX5" fmla="*/ 2931566 w 4480560"/>
                      <a:gd name="connsiteY5" fmla="*/ 0 h 13716"/>
                      <a:gd name="connsiteX6" fmla="*/ 3482035 w 4480560"/>
                      <a:gd name="connsiteY6" fmla="*/ 0 h 13716"/>
                      <a:gd name="connsiteX7" fmla="*/ 4480560 w 4480560"/>
                      <a:gd name="connsiteY7" fmla="*/ 0 h 13716"/>
                      <a:gd name="connsiteX8" fmla="*/ 4480560 w 4480560"/>
                      <a:gd name="connsiteY8" fmla="*/ 13716 h 13716"/>
                      <a:gd name="connsiteX9" fmla="*/ 3840480 w 4480560"/>
                      <a:gd name="connsiteY9" fmla="*/ 13716 h 13716"/>
                      <a:gd name="connsiteX10" fmla="*/ 3290011 w 4480560"/>
                      <a:gd name="connsiteY10" fmla="*/ 13716 h 13716"/>
                      <a:gd name="connsiteX11" fmla="*/ 2560320 w 4480560"/>
                      <a:gd name="connsiteY11" fmla="*/ 13716 h 13716"/>
                      <a:gd name="connsiteX12" fmla="*/ 1965046 w 4480560"/>
                      <a:gd name="connsiteY12" fmla="*/ 13716 h 13716"/>
                      <a:gd name="connsiteX13" fmla="*/ 1459382 w 4480560"/>
                      <a:gd name="connsiteY13" fmla="*/ 13716 h 13716"/>
                      <a:gd name="connsiteX14" fmla="*/ 774497 w 4480560"/>
                      <a:gd name="connsiteY14" fmla="*/ 13716 h 13716"/>
                      <a:gd name="connsiteX15" fmla="*/ 0 w 4480560"/>
                      <a:gd name="connsiteY15" fmla="*/ 13716 h 13716"/>
                      <a:gd name="connsiteX16" fmla="*/ 0 w 4480560"/>
                      <a:gd name="connsiteY1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80560" h="13716" fill="none" extrusionOk="0">
                        <a:moveTo>
                          <a:pt x="0" y="0"/>
                        </a:moveTo>
                        <a:cubicBezTo>
                          <a:pt x="267821" y="8731"/>
                          <a:pt x="334105" y="2629"/>
                          <a:pt x="595274" y="0"/>
                        </a:cubicBezTo>
                        <a:cubicBezTo>
                          <a:pt x="856443" y="-2629"/>
                          <a:pt x="863808" y="-13353"/>
                          <a:pt x="1100938" y="0"/>
                        </a:cubicBezTo>
                        <a:cubicBezTo>
                          <a:pt x="1338068" y="13353"/>
                          <a:pt x="1431663" y="-25862"/>
                          <a:pt x="1651406" y="0"/>
                        </a:cubicBezTo>
                        <a:cubicBezTo>
                          <a:pt x="1871149" y="25862"/>
                          <a:pt x="2173163" y="23827"/>
                          <a:pt x="2336292" y="0"/>
                        </a:cubicBezTo>
                        <a:cubicBezTo>
                          <a:pt x="2499421" y="-23827"/>
                          <a:pt x="2720589" y="28148"/>
                          <a:pt x="2931566" y="0"/>
                        </a:cubicBezTo>
                        <a:cubicBezTo>
                          <a:pt x="3142543" y="-28148"/>
                          <a:pt x="3323630" y="27022"/>
                          <a:pt x="3482035" y="0"/>
                        </a:cubicBezTo>
                        <a:cubicBezTo>
                          <a:pt x="3640440" y="-27022"/>
                          <a:pt x="4012110" y="-20118"/>
                          <a:pt x="4480560" y="0"/>
                        </a:cubicBezTo>
                        <a:cubicBezTo>
                          <a:pt x="4480273" y="3379"/>
                          <a:pt x="4480768" y="9289"/>
                          <a:pt x="4480560" y="13716"/>
                        </a:cubicBezTo>
                        <a:cubicBezTo>
                          <a:pt x="4314132" y="10352"/>
                          <a:pt x="4028383" y="32060"/>
                          <a:pt x="3840480" y="13716"/>
                        </a:cubicBezTo>
                        <a:cubicBezTo>
                          <a:pt x="3652577" y="-4628"/>
                          <a:pt x="3547615" y="-1724"/>
                          <a:pt x="3290011" y="13716"/>
                        </a:cubicBezTo>
                        <a:cubicBezTo>
                          <a:pt x="3032407" y="29156"/>
                          <a:pt x="2830268" y="4147"/>
                          <a:pt x="2560320" y="13716"/>
                        </a:cubicBezTo>
                        <a:cubicBezTo>
                          <a:pt x="2290372" y="23285"/>
                          <a:pt x="2147422" y="2156"/>
                          <a:pt x="1965046" y="13716"/>
                        </a:cubicBezTo>
                        <a:cubicBezTo>
                          <a:pt x="1782670" y="25276"/>
                          <a:pt x="1689791" y="36108"/>
                          <a:pt x="1459382" y="13716"/>
                        </a:cubicBezTo>
                        <a:cubicBezTo>
                          <a:pt x="1228973" y="-8676"/>
                          <a:pt x="915486" y="31929"/>
                          <a:pt x="774497" y="13716"/>
                        </a:cubicBezTo>
                        <a:cubicBezTo>
                          <a:pt x="633508" y="-4497"/>
                          <a:pt x="361442" y="-15679"/>
                          <a:pt x="0" y="13716"/>
                        </a:cubicBezTo>
                        <a:cubicBezTo>
                          <a:pt x="-362" y="8190"/>
                          <a:pt x="-434" y="6098"/>
                          <a:pt x="0" y="0"/>
                        </a:cubicBezTo>
                        <a:close/>
                      </a:path>
                      <a:path w="4480560" h="13716" stroke="0" extrusionOk="0">
                        <a:moveTo>
                          <a:pt x="0" y="0"/>
                        </a:moveTo>
                        <a:cubicBezTo>
                          <a:pt x="285465" y="225"/>
                          <a:pt x="322691" y="16223"/>
                          <a:pt x="595274" y="0"/>
                        </a:cubicBezTo>
                        <a:cubicBezTo>
                          <a:pt x="867857" y="-16223"/>
                          <a:pt x="989129" y="-11242"/>
                          <a:pt x="1100938" y="0"/>
                        </a:cubicBezTo>
                        <a:cubicBezTo>
                          <a:pt x="1212747" y="11242"/>
                          <a:pt x="1574350" y="-36410"/>
                          <a:pt x="1830629" y="0"/>
                        </a:cubicBezTo>
                        <a:cubicBezTo>
                          <a:pt x="2086908" y="36410"/>
                          <a:pt x="2180922" y="4645"/>
                          <a:pt x="2425903" y="0"/>
                        </a:cubicBezTo>
                        <a:cubicBezTo>
                          <a:pt x="2670884" y="-4645"/>
                          <a:pt x="2782024" y="22929"/>
                          <a:pt x="3021178" y="0"/>
                        </a:cubicBezTo>
                        <a:cubicBezTo>
                          <a:pt x="3260332" y="-22929"/>
                          <a:pt x="3456982" y="-1586"/>
                          <a:pt x="3750869" y="0"/>
                        </a:cubicBezTo>
                        <a:cubicBezTo>
                          <a:pt x="4044756" y="1586"/>
                          <a:pt x="4302726" y="17043"/>
                          <a:pt x="4480560" y="0"/>
                        </a:cubicBezTo>
                        <a:cubicBezTo>
                          <a:pt x="4480360" y="3832"/>
                          <a:pt x="4481152" y="9314"/>
                          <a:pt x="4480560" y="13716"/>
                        </a:cubicBezTo>
                        <a:cubicBezTo>
                          <a:pt x="4279652" y="-11422"/>
                          <a:pt x="4200762" y="36994"/>
                          <a:pt x="3930091" y="13716"/>
                        </a:cubicBezTo>
                        <a:cubicBezTo>
                          <a:pt x="3659420" y="-9562"/>
                          <a:pt x="3456052" y="17722"/>
                          <a:pt x="3290011" y="13716"/>
                        </a:cubicBezTo>
                        <a:cubicBezTo>
                          <a:pt x="3123970" y="9710"/>
                          <a:pt x="2882392" y="28246"/>
                          <a:pt x="2649931" y="13716"/>
                        </a:cubicBezTo>
                        <a:cubicBezTo>
                          <a:pt x="2417470" y="-814"/>
                          <a:pt x="2238426" y="2765"/>
                          <a:pt x="2054657" y="13716"/>
                        </a:cubicBezTo>
                        <a:cubicBezTo>
                          <a:pt x="1870888" y="24667"/>
                          <a:pt x="1566368" y="40468"/>
                          <a:pt x="1324966" y="13716"/>
                        </a:cubicBezTo>
                        <a:cubicBezTo>
                          <a:pt x="1083564" y="-13036"/>
                          <a:pt x="787410" y="6374"/>
                          <a:pt x="595274" y="13716"/>
                        </a:cubicBezTo>
                        <a:cubicBezTo>
                          <a:pt x="403138" y="21058"/>
                          <a:pt x="169622" y="5927"/>
                          <a:pt x="0" y="13716"/>
                        </a:cubicBezTo>
                        <a:cubicBezTo>
                          <a:pt x="-475" y="8699"/>
                          <a:pt x="-565" y="440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988FC5D-B9AE-C496-681B-73240D6E2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813" y="552091"/>
            <a:ext cx="426568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vi-VN" sz="3200">
              <a:latin typeface="Arial"/>
              <a:cs typeface="Arial"/>
            </a:endParaRPr>
          </a:p>
          <a:p>
            <a:pPr marL="0" indent="0">
              <a:buNone/>
            </a:pPr>
            <a:r>
              <a:rPr lang="vi-VN" sz="3200">
                <a:latin typeface="Arial"/>
                <a:cs typeface="Arial"/>
              </a:rPr>
              <a:t>1. Đau </a:t>
            </a:r>
            <a:r>
              <a:rPr lang="vi-VN" sz="3200" err="1">
                <a:latin typeface="Arial"/>
                <a:cs typeface="Arial"/>
              </a:rPr>
              <a:t>hố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err="1">
                <a:latin typeface="Arial"/>
                <a:cs typeface="Arial"/>
              </a:rPr>
              <a:t>chậu</a:t>
            </a:r>
            <a:r>
              <a:rPr lang="vi-VN" sz="3200">
                <a:latin typeface="Arial"/>
                <a:cs typeface="Arial"/>
              </a:rPr>
              <a:t> P</a:t>
            </a:r>
          </a:p>
          <a:p>
            <a:pPr marL="0" indent="0">
              <a:buNone/>
            </a:pPr>
            <a:r>
              <a:rPr lang="vi-VN" sz="3200">
                <a:latin typeface="Arial"/>
                <a:cs typeface="Arial"/>
              </a:rPr>
              <a:t>2. </a:t>
            </a:r>
            <a:r>
              <a:rPr lang="vi-VN" sz="3200" err="1">
                <a:latin typeface="Arial"/>
                <a:cs typeface="Arial"/>
              </a:rPr>
              <a:t>Hội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err="1">
                <a:latin typeface="Arial"/>
                <a:cs typeface="Arial"/>
              </a:rPr>
              <a:t>chứng</a:t>
            </a:r>
            <a:r>
              <a:rPr lang="vi-VN" sz="3200">
                <a:latin typeface="Arial"/>
                <a:cs typeface="Arial"/>
              </a:rPr>
              <a:t> viêm </a:t>
            </a:r>
            <a:r>
              <a:rPr lang="vi-VN" sz="3200" err="1">
                <a:latin typeface="Arial"/>
                <a:cs typeface="Arial"/>
              </a:rPr>
              <a:t>phúc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err="1">
                <a:latin typeface="Arial"/>
                <a:cs typeface="Arial"/>
              </a:rPr>
              <a:t>mạc</a:t>
            </a:r>
          </a:p>
          <a:p>
            <a:pPr marL="0" indent="0">
              <a:buNone/>
            </a:pPr>
            <a:endParaRPr lang="vi-VN" sz="3200">
              <a:latin typeface="Arial"/>
              <a:cs typeface="Arial"/>
            </a:endParaRPr>
          </a:p>
          <a:p>
            <a:pPr marL="0" indent="0">
              <a:buNone/>
            </a:pPr>
            <a:endParaRPr lang="vi-VN"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3462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DA45D751-CB19-9376-E221-285F98932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vi-VN" sz="4700">
                <a:latin typeface="Times New Roman"/>
                <a:cs typeface="Times New Roman"/>
              </a:rPr>
              <a:t>CHẨN ĐOÁN:</a:t>
            </a:r>
            <a:endParaRPr lang="vi-VN" sz="47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8288"/>
                      <a:gd name="connsiteX1" fmla="*/ 434157 w 8140446"/>
                      <a:gd name="connsiteY1" fmla="*/ 0 h 18288"/>
                      <a:gd name="connsiteX2" fmla="*/ 1193932 w 8140446"/>
                      <a:gd name="connsiteY2" fmla="*/ 0 h 18288"/>
                      <a:gd name="connsiteX3" fmla="*/ 1628089 w 8140446"/>
                      <a:gd name="connsiteY3" fmla="*/ 0 h 18288"/>
                      <a:gd name="connsiteX4" fmla="*/ 2225055 w 8140446"/>
                      <a:gd name="connsiteY4" fmla="*/ 0 h 18288"/>
                      <a:gd name="connsiteX5" fmla="*/ 3066235 w 8140446"/>
                      <a:gd name="connsiteY5" fmla="*/ 0 h 18288"/>
                      <a:gd name="connsiteX6" fmla="*/ 3744605 w 8140446"/>
                      <a:gd name="connsiteY6" fmla="*/ 0 h 18288"/>
                      <a:gd name="connsiteX7" fmla="*/ 4504380 w 8140446"/>
                      <a:gd name="connsiteY7" fmla="*/ 0 h 18288"/>
                      <a:gd name="connsiteX8" fmla="*/ 5101346 w 8140446"/>
                      <a:gd name="connsiteY8" fmla="*/ 0 h 18288"/>
                      <a:gd name="connsiteX9" fmla="*/ 5779717 w 8140446"/>
                      <a:gd name="connsiteY9" fmla="*/ 0 h 18288"/>
                      <a:gd name="connsiteX10" fmla="*/ 6620896 w 8140446"/>
                      <a:gd name="connsiteY10" fmla="*/ 0 h 18288"/>
                      <a:gd name="connsiteX11" fmla="*/ 7136458 w 8140446"/>
                      <a:gd name="connsiteY11" fmla="*/ 0 h 18288"/>
                      <a:gd name="connsiteX12" fmla="*/ 8140446 w 8140446"/>
                      <a:gd name="connsiteY12" fmla="*/ 0 h 18288"/>
                      <a:gd name="connsiteX13" fmla="*/ 8140446 w 8140446"/>
                      <a:gd name="connsiteY13" fmla="*/ 18288 h 18288"/>
                      <a:gd name="connsiteX14" fmla="*/ 7543480 w 8140446"/>
                      <a:gd name="connsiteY14" fmla="*/ 18288 h 18288"/>
                      <a:gd name="connsiteX15" fmla="*/ 7109323 w 8140446"/>
                      <a:gd name="connsiteY15" fmla="*/ 18288 h 18288"/>
                      <a:gd name="connsiteX16" fmla="*/ 6430952 w 8140446"/>
                      <a:gd name="connsiteY16" fmla="*/ 18288 h 18288"/>
                      <a:gd name="connsiteX17" fmla="*/ 5915391 w 8140446"/>
                      <a:gd name="connsiteY17" fmla="*/ 18288 h 18288"/>
                      <a:gd name="connsiteX18" fmla="*/ 5237020 w 8140446"/>
                      <a:gd name="connsiteY18" fmla="*/ 18288 h 18288"/>
                      <a:gd name="connsiteX19" fmla="*/ 4558650 w 8140446"/>
                      <a:gd name="connsiteY19" fmla="*/ 18288 h 18288"/>
                      <a:gd name="connsiteX20" fmla="*/ 3880279 w 8140446"/>
                      <a:gd name="connsiteY20" fmla="*/ 18288 h 18288"/>
                      <a:gd name="connsiteX21" fmla="*/ 3201909 w 8140446"/>
                      <a:gd name="connsiteY21" fmla="*/ 18288 h 18288"/>
                      <a:gd name="connsiteX22" fmla="*/ 2604943 w 8140446"/>
                      <a:gd name="connsiteY22" fmla="*/ 18288 h 18288"/>
                      <a:gd name="connsiteX23" fmla="*/ 1845168 w 8140446"/>
                      <a:gd name="connsiteY23" fmla="*/ 18288 h 18288"/>
                      <a:gd name="connsiteX24" fmla="*/ 1166797 w 8140446"/>
                      <a:gd name="connsiteY24" fmla="*/ 18288 h 18288"/>
                      <a:gd name="connsiteX25" fmla="*/ 0 w 8140446"/>
                      <a:gd name="connsiteY25" fmla="*/ 18288 h 18288"/>
                      <a:gd name="connsiteX26" fmla="*/ 0 w 8140446"/>
                      <a:gd name="connsiteY2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8288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314" y="7702"/>
                          <a:pt x="8140234" y="13511"/>
                          <a:pt x="8140446" y="18288"/>
                        </a:cubicBezTo>
                        <a:cubicBezTo>
                          <a:pt x="7906329" y="-3043"/>
                          <a:pt x="7681180" y="27465"/>
                          <a:pt x="7543480" y="18288"/>
                        </a:cubicBezTo>
                        <a:cubicBezTo>
                          <a:pt x="7405780" y="9111"/>
                          <a:pt x="7216607" y="3660"/>
                          <a:pt x="7109323" y="18288"/>
                        </a:cubicBezTo>
                        <a:cubicBezTo>
                          <a:pt x="7002039" y="32916"/>
                          <a:pt x="6576231" y="42692"/>
                          <a:pt x="6430952" y="18288"/>
                        </a:cubicBezTo>
                        <a:cubicBezTo>
                          <a:pt x="6285673" y="-6116"/>
                          <a:pt x="6138840" y="34521"/>
                          <a:pt x="5915391" y="18288"/>
                        </a:cubicBezTo>
                        <a:cubicBezTo>
                          <a:pt x="5691942" y="2055"/>
                          <a:pt x="5459460" y="51666"/>
                          <a:pt x="5237020" y="18288"/>
                        </a:cubicBezTo>
                        <a:cubicBezTo>
                          <a:pt x="5014580" y="-15090"/>
                          <a:pt x="4747677" y="40449"/>
                          <a:pt x="4558650" y="18288"/>
                        </a:cubicBezTo>
                        <a:cubicBezTo>
                          <a:pt x="4369623" y="-3873"/>
                          <a:pt x="4146061" y="12568"/>
                          <a:pt x="3880279" y="18288"/>
                        </a:cubicBezTo>
                        <a:cubicBezTo>
                          <a:pt x="3614497" y="24008"/>
                          <a:pt x="3473808" y="-12908"/>
                          <a:pt x="3201909" y="18288"/>
                        </a:cubicBezTo>
                        <a:cubicBezTo>
                          <a:pt x="2930010" y="49484"/>
                          <a:pt x="2728175" y="-3430"/>
                          <a:pt x="2604943" y="18288"/>
                        </a:cubicBezTo>
                        <a:cubicBezTo>
                          <a:pt x="2481711" y="40006"/>
                          <a:pt x="2004334" y="26952"/>
                          <a:pt x="1845168" y="18288"/>
                        </a:cubicBezTo>
                        <a:cubicBezTo>
                          <a:pt x="1686003" y="9624"/>
                          <a:pt x="1375070" y="37580"/>
                          <a:pt x="1166797" y="18288"/>
                        </a:cubicBezTo>
                        <a:cubicBezTo>
                          <a:pt x="958524" y="-1004"/>
                          <a:pt x="342846" y="8880"/>
                          <a:pt x="0" y="18288"/>
                        </a:cubicBezTo>
                        <a:cubicBezTo>
                          <a:pt x="129" y="13298"/>
                          <a:pt x="-675" y="6857"/>
                          <a:pt x="0" y="0"/>
                        </a:cubicBezTo>
                        <a:close/>
                      </a:path>
                      <a:path w="8140446" h="18288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40458" y="8833"/>
                          <a:pt x="8140986" y="9830"/>
                          <a:pt x="8140446" y="18288"/>
                        </a:cubicBezTo>
                        <a:cubicBezTo>
                          <a:pt x="7959314" y="3345"/>
                          <a:pt x="7870113" y="10437"/>
                          <a:pt x="7706289" y="18288"/>
                        </a:cubicBezTo>
                        <a:cubicBezTo>
                          <a:pt x="7542465" y="26139"/>
                          <a:pt x="7157940" y="17482"/>
                          <a:pt x="6865109" y="18288"/>
                        </a:cubicBezTo>
                        <a:cubicBezTo>
                          <a:pt x="6572278" y="19094"/>
                          <a:pt x="6524256" y="38051"/>
                          <a:pt x="6349548" y="18288"/>
                        </a:cubicBezTo>
                        <a:cubicBezTo>
                          <a:pt x="6174840" y="-1475"/>
                          <a:pt x="5951624" y="174"/>
                          <a:pt x="5671177" y="18288"/>
                        </a:cubicBezTo>
                        <a:cubicBezTo>
                          <a:pt x="5390730" y="36402"/>
                          <a:pt x="5222992" y="60058"/>
                          <a:pt x="4829998" y="18288"/>
                        </a:cubicBezTo>
                        <a:cubicBezTo>
                          <a:pt x="4437004" y="-23482"/>
                          <a:pt x="4344181" y="39087"/>
                          <a:pt x="4151627" y="18288"/>
                        </a:cubicBezTo>
                        <a:cubicBezTo>
                          <a:pt x="3959073" y="-2511"/>
                          <a:pt x="3886970" y="32875"/>
                          <a:pt x="3717470" y="18288"/>
                        </a:cubicBezTo>
                        <a:cubicBezTo>
                          <a:pt x="3547970" y="3701"/>
                          <a:pt x="3451521" y="31872"/>
                          <a:pt x="3201909" y="18288"/>
                        </a:cubicBezTo>
                        <a:cubicBezTo>
                          <a:pt x="2952297" y="4704"/>
                          <a:pt x="2543413" y="6029"/>
                          <a:pt x="2360729" y="18288"/>
                        </a:cubicBezTo>
                        <a:cubicBezTo>
                          <a:pt x="2178045" y="30547"/>
                          <a:pt x="1906056" y="25847"/>
                          <a:pt x="1682359" y="18288"/>
                        </a:cubicBezTo>
                        <a:cubicBezTo>
                          <a:pt x="1458662" y="10730"/>
                          <a:pt x="1330405" y="8046"/>
                          <a:pt x="1166797" y="18288"/>
                        </a:cubicBezTo>
                        <a:cubicBezTo>
                          <a:pt x="1003189" y="28530"/>
                          <a:pt x="278098" y="19533"/>
                          <a:pt x="0" y="18288"/>
                        </a:cubicBezTo>
                        <a:cubicBezTo>
                          <a:pt x="74" y="14054"/>
                          <a:pt x="-46" y="69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hỗ dành sẵn cho Nội dung 2">
            <a:extLst>
              <a:ext uri="{FF2B5EF4-FFF2-40B4-BE49-F238E27FC236}">
                <a16:creationId xmlns:a16="http://schemas.microsoft.com/office/drawing/2014/main" id="{92EF4405-3FE8-DF7F-B694-5E72E73B0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sz="3200" err="1">
                <a:latin typeface="Arial"/>
                <a:cs typeface="Arial"/>
              </a:rPr>
              <a:t>Chẩn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err="1">
                <a:latin typeface="Arial"/>
                <a:cs typeface="Arial"/>
              </a:rPr>
              <a:t>đoán</a:t>
            </a:r>
            <a:r>
              <a:rPr lang="vi-VN" sz="3200">
                <a:latin typeface="Arial"/>
                <a:cs typeface="Arial"/>
              </a:rPr>
              <a:t> sơ </a:t>
            </a:r>
            <a:r>
              <a:rPr lang="vi-VN" sz="3200" err="1">
                <a:latin typeface="Arial"/>
                <a:cs typeface="Arial"/>
              </a:rPr>
              <a:t>bộ</a:t>
            </a:r>
            <a:r>
              <a:rPr lang="vi-VN" sz="3200">
                <a:latin typeface="Arial"/>
                <a:cs typeface="Arial"/>
              </a:rPr>
              <a:t>: viêm RT </a:t>
            </a:r>
            <a:r>
              <a:rPr lang="vi-VN" sz="3200" err="1">
                <a:latin typeface="Arial"/>
                <a:cs typeface="Arial"/>
              </a:rPr>
              <a:t>biến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err="1">
                <a:latin typeface="Arial"/>
                <a:cs typeface="Arial"/>
              </a:rPr>
              <a:t>chứng</a:t>
            </a:r>
            <a:r>
              <a:rPr lang="vi-VN" sz="3200">
                <a:latin typeface="Arial"/>
                <a:cs typeface="Arial"/>
              </a:rPr>
              <a:t> viêm </a:t>
            </a:r>
            <a:r>
              <a:rPr lang="vi-VN" sz="3200" err="1">
                <a:latin typeface="Arial"/>
                <a:cs typeface="Arial"/>
              </a:rPr>
              <a:t>phúc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err="1">
                <a:latin typeface="Arial"/>
                <a:cs typeface="Arial"/>
              </a:rPr>
              <a:t>mạc</a:t>
            </a:r>
            <a:endParaRPr lang="vi-VN" sz="3200">
              <a:latin typeface="Arial"/>
              <a:cs typeface="Arial"/>
            </a:endParaRPr>
          </a:p>
          <a:p>
            <a:r>
              <a:rPr lang="vi-VN" sz="3200" err="1">
                <a:latin typeface="Arial"/>
                <a:cs typeface="Arial"/>
              </a:rPr>
              <a:t>Chẩn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err="1">
                <a:latin typeface="Arial"/>
                <a:cs typeface="Arial"/>
              </a:rPr>
              <a:t>đoán</a:t>
            </a:r>
            <a:r>
              <a:rPr lang="vi-VN" sz="3200">
                <a:latin typeface="Arial"/>
                <a:cs typeface="Arial"/>
              </a:rPr>
              <a:t> phân </a:t>
            </a:r>
            <a:r>
              <a:rPr lang="vi-VN" sz="3200" err="1">
                <a:latin typeface="Arial"/>
                <a:cs typeface="Arial"/>
              </a:rPr>
              <a:t>biệt</a:t>
            </a:r>
            <a:r>
              <a:rPr lang="vi-VN" sz="3200">
                <a:latin typeface="Arial"/>
                <a:cs typeface="Arial"/>
              </a:rPr>
              <a:t>: </a:t>
            </a:r>
          </a:p>
          <a:p>
            <a:pPr marL="0" indent="0">
              <a:buNone/>
            </a:pPr>
            <a:r>
              <a:rPr lang="vi-VN" sz="3200">
                <a:latin typeface="Arial"/>
                <a:cs typeface="Arial"/>
              </a:rPr>
              <a:t>Viêm </a:t>
            </a:r>
            <a:r>
              <a:rPr lang="vi-VN" sz="3200" err="1">
                <a:latin typeface="Arial"/>
                <a:cs typeface="Arial"/>
              </a:rPr>
              <a:t>túi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err="1">
                <a:latin typeface="Arial"/>
                <a:cs typeface="Arial"/>
              </a:rPr>
              <a:t>thừa</a:t>
            </a:r>
            <a:r>
              <a:rPr lang="vi-VN" sz="3200">
                <a:latin typeface="Arial"/>
                <a:cs typeface="Arial"/>
              </a:rPr>
              <a:t> </a:t>
            </a:r>
            <a:r>
              <a:rPr lang="vi-VN" sz="3200" err="1">
                <a:latin typeface="Arial"/>
                <a:cs typeface="Arial"/>
              </a:rPr>
              <a:t>đại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err="1">
                <a:latin typeface="Arial"/>
                <a:cs typeface="Arial"/>
              </a:rPr>
              <a:t>tràng</a:t>
            </a:r>
            <a:r>
              <a:rPr lang="vi-VN" sz="3200">
                <a:latin typeface="Arial"/>
                <a:cs typeface="Arial"/>
              </a:rPr>
              <a:t> P biến </a:t>
            </a:r>
            <a:r>
              <a:rPr lang="vi-VN" sz="3200" err="1">
                <a:latin typeface="Arial"/>
                <a:cs typeface="Arial"/>
              </a:rPr>
              <a:t>chứng</a:t>
            </a:r>
            <a:r>
              <a:rPr lang="vi-VN" sz="3200">
                <a:latin typeface="Arial"/>
                <a:cs typeface="Arial"/>
              </a:rPr>
              <a:t> VPM</a:t>
            </a:r>
          </a:p>
          <a:p>
            <a:pPr marL="0" indent="0">
              <a:buNone/>
            </a:pPr>
            <a:r>
              <a:rPr lang="vi-VN" sz="3200">
                <a:latin typeface="Arial"/>
                <a:cs typeface="Arial"/>
              </a:rPr>
              <a:t>U </a:t>
            </a:r>
            <a:r>
              <a:rPr lang="vi-VN" sz="3200" err="1">
                <a:latin typeface="Arial"/>
                <a:cs typeface="Arial"/>
              </a:rPr>
              <a:t>buồng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err="1">
                <a:latin typeface="Arial"/>
                <a:cs typeface="Arial"/>
              </a:rPr>
              <a:t>trứng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err="1">
                <a:latin typeface="Arial"/>
                <a:cs typeface="Arial"/>
              </a:rPr>
              <a:t>xoắn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err="1">
                <a:latin typeface="Arial"/>
                <a:cs typeface="Arial"/>
              </a:rPr>
              <a:t>biến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err="1">
                <a:latin typeface="Arial"/>
                <a:cs typeface="Arial"/>
              </a:rPr>
              <a:t>chứng</a:t>
            </a:r>
            <a:r>
              <a:rPr lang="vi-VN" sz="3200">
                <a:latin typeface="Arial"/>
                <a:cs typeface="Arial"/>
              </a:rPr>
              <a:t> VPM</a:t>
            </a:r>
            <a:endParaRPr lang="vi-VN" sz="3200">
              <a:latin typeface="Arial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vi-VN" sz="3200"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6473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C4F2D80-86D7-33B9-D783-8EF5A4949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51752"/>
          </a:xfrm>
        </p:spPr>
        <p:txBody>
          <a:bodyPr/>
          <a:lstStyle/>
          <a:p>
            <a:r>
              <a:rPr lang="vi-VN" err="1">
                <a:latin typeface="Times New Roman"/>
                <a:cs typeface="Times New Roman"/>
              </a:rPr>
              <a:t>Biện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luận</a:t>
            </a:r>
            <a:r>
              <a:rPr lang="vi-VN">
                <a:latin typeface="Times New Roman"/>
                <a:cs typeface="Times New Roman"/>
              </a:rPr>
              <a:t>: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B4E73A2-77B5-98EE-DA84-42913D1AD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6795"/>
            <a:ext cx="7886700" cy="4840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Arial"/>
                <a:cs typeface="Arial"/>
              </a:rPr>
              <a:t>BN đau </a:t>
            </a:r>
            <a:r>
              <a:rPr lang="vi-VN" err="1">
                <a:latin typeface="Arial"/>
                <a:cs typeface="Arial"/>
              </a:rPr>
              <a:t>bụng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cấp</a:t>
            </a:r>
            <a:r>
              <a:rPr lang="vi-VN">
                <a:latin typeface="Arial"/>
                <a:cs typeface="Arial"/>
              </a:rPr>
              <a:t>, </a:t>
            </a:r>
            <a:r>
              <a:rPr lang="vi-VN" err="1">
                <a:latin typeface="Arial"/>
                <a:cs typeface="Arial"/>
              </a:rPr>
              <a:t>thượng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vị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chuyển</a:t>
            </a:r>
            <a:r>
              <a:rPr lang="vi-VN">
                <a:latin typeface="Arial"/>
                <a:cs typeface="Arial"/>
              </a:rPr>
              <a:t> ¼ </a:t>
            </a:r>
            <a:r>
              <a:rPr lang="vi-VN" err="1">
                <a:latin typeface="Arial"/>
                <a:cs typeface="Arial"/>
              </a:rPr>
              <a:t>dưới</a:t>
            </a:r>
            <a:r>
              <a:rPr lang="vi-VN">
                <a:latin typeface="Arial"/>
                <a:cs typeface="Arial"/>
              </a:rPr>
              <a:t> P, đau liên </a:t>
            </a:r>
            <a:r>
              <a:rPr lang="vi-VN" err="1">
                <a:latin typeface="Arial"/>
                <a:cs typeface="Arial"/>
              </a:rPr>
              <a:t>tục</a:t>
            </a:r>
            <a:r>
              <a:rPr lang="vi-VN">
                <a:latin typeface="Arial"/>
                <a:cs typeface="Arial"/>
              </a:rPr>
              <a:t>, tăng </a:t>
            </a:r>
            <a:r>
              <a:rPr lang="vi-VN" err="1">
                <a:latin typeface="Arial"/>
                <a:cs typeface="Arial"/>
              </a:rPr>
              <a:t>dần</a:t>
            </a:r>
            <a:r>
              <a:rPr lang="vi-VN">
                <a:latin typeface="Arial"/>
                <a:cs typeface="Arial"/>
              </a:rPr>
              <a:t>, </a:t>
            </a:r>
            <a:r>
              <a:rPr lang="vi-VN" err="1">
                <a:latin typeface="Arial"/>
                <a:cs typeface="Arial"/>
              </a:rPr>
              <a:t>kèm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chán</a:t>
            </a:r>
            <a:r>
              <a:rPr lang="vi-VN">
                <a:latin typeface="Arial"/>
                <a:cs typeface="Arial"/>
              </a:rPr>
              <a:t> ăn, </a:t>
            </a:r>
            <a:r>
              <a:rPr lang="vi-VN" err="1">
                <a:latin typeface="Arial"/>
                <a:cs typeface="Arial"/>
              </a:rPr>
              <a:t>buồn</a:t>
            </a:r>
            <a:r>
              <a:rPr lang="vi-VN">
                <a:latin typeface="Arial"/>
                <a:cs typeface="Arial"/>
              </a:rPr>
              <a:t> nôn, </a:t>
            </a:r>
            <a:r>
              <a:rPr lang="vi-VN" err="1">
                <a:latin typeface="Arial"/>
                <a:cs typeface="Arial"/>
              </a:rPr>
              <a:t>và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sốt</a:t>
            </a:r>
            <a:r>
              <a:rPr lang="vi-VN">
                <a:latin typeface="Arial"/>
                <a:cs typeface="Arial"/>
              </a:rPr>
              <a:t>, </a:t>
            </a:r>
            <a:r>
              <a:rPr lang="vi-VN" err="1">
                <a:latin typeface="Arial"/>
                <a:cs typeface="Arial"/>
              </a:rPr>
              <a:t>khám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ấn</a:t>
            </a:r>
            <a:r>
              <a:rPr lang="vi-VN">
                <a:latin typeface="Arial"/>
                <a:cs typeface="Arial"/>
              </a:rPr>
              <a:t> đau ¼ </a:t>
            </a:r>
            <a:r>
              <a:rPr lang="vi-VN" err="1">
                <a:latin typeface="Arial"/>
                <a:cs typeface="Arial"/>
              </a:rPr>
              <a:t>dưới</a:t>
            </a:r>
            <a:r>
              <a:rPr lang="vi-VN">
                <a:latin typeface="Arial"/>
                <a:cs typeface="Arial"/>
              </a:rPr>
              <a:t> P + theo thang </a:t>
            </a:r>
            <a:r>
              <a:rPr lang="vi-VN" err="1">
                <a:latin typeface="Arial"/>
                <a:cs typeface="Arial"/>
              </a:rPr>
              <a:t>điểm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Alvaradol</a:t>
            </a:r>
            <a:r>
              <a:rPr lang="vi-VN">
                <a:latin typeface="Arial"/>
                <a:cs typeface="Arial"/>
              </a:rPr>
              <a:t> 7đ nguy cơ VRT trung </a:t>
            </a:r>
            <a:r>
              <a:rPr lang="vi-VN" err="1">
                <a:latin typeface="Arial"/>
                <a:cs typeface="Arial"/>
              </a:rPr>
              <a:t>bình</a:t>
            </a:r>
            <a:r>
              <a:rPr lang="vi-VN">
                <a:latin typeface="Arial"/>
                <a:cs typeface="Arial"/>
              </a:rPr>
              <a:t> --&gt; </a:t>
            </a:r>
            <a:r>
              <a:rPr lang="vi-VN" err="1">
                <a:latin typeface="Arial"/>
                <a:cs typeface="Arial"/>
              </a:rPr>
              <a:t>nghĩ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nhiều</a:t>
            </a:r>
            <a:r>
              <a:rPr lang="vi-VN">
                <a:latin typeface="Arial"/>
                <a:cs typeface="Arial"/>
              </a:rPr>
              <a:t> VRT.</a:t>
            </a:r>
          </a:p>
          <a:p>
            <a:r>
              <a:rPr lang="vi-VN">
                <a:latin typeface="Arial"/>
                <a:cs typeface="Arial"/>
              </a:rPr>
              <a:t> BN </a:t>
            </a:r>
            <a:r>
              <a:rPr lang="vi-VN" err="1">
                <a:latin typeface="Arial"/>
                <a:cs typeface="Arial"/>
              </a:rPr>
              <a:t>sốt</a:t>
            </a:r>
            <a:r>
              <a:rPr lang="vi-VN">
                <a:latin typeface="Arial"/>
                <a:cs typeface="Arial"/>
              </a:rPr>
              <a:t> 38,5 </a:t>
            </a:r>
            <a:r>
              <a:rPr lang="vi-VN" err="1">
                <a:latin typeface="Arial"/>
                <a:cs typeface="Arial"/>
              </a:rPr>
              <a:t>độ</a:t>
            </a:r>
            <a:r>
              <a:rPr lang="vi-VN">
                <a:latin typeface="Arial"/>
                <a:cs typeface="Arial"/>
              </a:rPr>
              <a:t>, </a:t>
            </a:r>
            <a:r>
              <a:rPr lang="vi-VN" err="1">
                <a:latin typeface="Arial"/>
                <a:cs typeface="Arial"/>
              </a:rPr>
              <a:t>thở</a:t>
            </a:r>
            <a:r>
              <a:rPr lang="vi-VN">
                <a:latin typeface="Arial"/>
                <a:cs typeface="Arial"/>
              </a:rPr>
              <a:t> nhanh, </a:t>
            </a:r>
            <a:r>
              <a:rPr lang="vi-VN" err="1">
                <a:latin typeface="Arial"/>
                <a:cs typeface="Arial"/>
              </a:rPr>
              <a:t>ấn</a:t>
            </a:r>
            <a:r>
              <a:rPr lang="vi-VN">
                <a:latin typeface="Arial"/>
                <a:cs typeface="Arial"/>
              </a:rPr>
              <a:t> đau ¼ </a:t>
            </a:r>
            <a:r>
              <a:rPr lang="vi-VN" err="1">
                <a:latin typeface="Arial"/>
                <a:cs typeface="Arial"/>
              </a:rPr>
              <a:t>dưới</a:t>
            </a:r>
            <a:r>
              <a:rPr lang="vi-VN">
                <a:latin typeface="Arial"/>
                <a:cs typeface="Arial"/>
              </a:rPr>
              <a:t> P, </a:t>
            </a:r>
            <a:r>
              <a:rPr lang="vi-VN" err="1">
                <a:latin typeface="Arial"/>
                <a:cs typeface="Arial"/>
              </a:rPr>
              <a:t>đề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kháng</a:t>
            </a:r>
            <a:r>
              <a:rPr lang="vi-VN">
                <a:latin typeface="Arial"/>
                <a:cs typeface="Arial"/>
              </a:rPr>
              <a:t> (+) ¼ </a:t>
            </a:r>
            <a:r>
              <a:rPr lang="vi-VN" err="1">
                <a:latin typeface="Arial"/>
                <a:cs typeface="Arial"/>
              </a:rPr>
              <a:t>dưới</a:t>
            </a:r>
            <a:r>
              <a:rPr lang="vi-VN">
                <a:latin typeface="Arial"/>
                <a:cs typeface="Arial"/>
              </a:rPr>
              <a:t> P --&gt; </a:t>
            </a:r>
            <a:r>
              <a:rPr lang="vi-VN" err="1">
                <a:latin typeface="Arial"/>
                <a:cs typeface="Arial"/>
              </a:rPr>
              <a:t>biến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chứng</a:t>
            </a:r>
            <a:r>
              <a:rPr lang="vi-VN">
                <a:latin typeface="Arial"/>
                <a:cs typeface="Arial"/>
              </a:rPr>
              <a:t> VPM khu </a:t>
            </a:r>
            <a:r>
              <a:rPr lang="vi-VN" err="1">
                <a:latin typeface="Arial"/>
                <a:cs typeface="Arial"/>
              </a:rPr>
              <a:t>trú</a:t>
            </a:r>
            <a:r>
              <a:rPr lang="vi-VN">
                <a:latin typeface="Arial"/>
                <a:cs typeface="Arial"/>
              </a:rPr>
              <a:t> ¼ </a:t>
            </a:r>
            <a:r>
              <a:rPr lang="vi-VN" err="1">
                <a:latin typeface="Arial"/>
                <a:cs typeface="Arial"/>
              </a:rPr>
              <a:t>dưới</a:t>
            </a:r>
            <a:r>
              <a:rPr lang="vi-VN">
                <a:latin typeface="Arial"/>
                <a:cs typeface="Arial"/>
              </a:rPr>
              <a:t> P.</a:t>
            </a:r>
          </a:p>
          <a:p>
            <a:endParaRPr lang="vi-VN">
              <a:latin typeface="Arial"/>
              <a:cs typeface="Arial"/>
            </a:endParaRPr>
          </a:p>
          <a:p>
            <a:pPr marL="0" indent="0">
              <a:buNone/>
            </a:pPr>
            <a:endParaRPr lang="vi-VN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34052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B0C1F20-FE2A-3F81-F10C-613AED15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F441EAF-E981-6E69-7BE2-84B9CB697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2999116-E78B-6E89-F3D7-D5E4E1AA3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172094"/>
              </p:ext>
            </p:extLst>
          </p:nvPr>
        </p:nvGraphicFramePr>
        <p:xfrm>
          <a:off x="1337094" y="675735"/>
          <a:ext cx="6378158" cy="524654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72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5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0645">
                <a:tc>
                  <a:txBody>
                    <a:bodyPr/>
                    <a:lstStyle/>
                    <a:p>
                      <a:r>
                        <a:rPr lang="en-US" sz="2400" i="1" err="1"/>
                        <a:t>Đặc</a:t>
                      </a:r>
                      <a:r>
                        <a:rPr lang="en-US" sz="2400" i="1" baseline="0"/>
                        <a:t> </a:t>
                      </a:r>
                      <a:r>
                        <a:rPr lang="en-US" sz="2400" i="1" baseline="0" err="1"/>
                        <a:t>tính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err="1"/>
                        <a:t>Điểm</a:t>
                      </a:r>
                      <a:endParaRPr lang="en-US" sz="24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645">
                <a:tc>
                  <a:txBody>
                    <a:bodyPr/>
                    <a:lstStyle/>
                    <a:p>
                      <a:r>
                        <a:rPr lang="en-US" sz="2400" err="1"/>
                        <a:t>Đau</a:t>
                      </a:r>
                      <a:r>
                        <a:rPr lang="en-US" sz="2400" baseline="0"/>
                        <a:t> di </a:t>
                      </a:r>
                      <a:r>
                        <a:rPr lang="en-US" sz="2400" baseline="0" err="1"/>
                        <a:t>chuyển</a:t>
                      </a:r>
                      <a:r>
                        <a:rPr lang="en-US" sz="2400" baseline="0"/>
                        <a:t> (</a:t>
                      </a:r>
                      <a:r>
                        <a:rPr lang="en-US" sz="2400" baseline="0" err="1"/>
                        <a:t>đến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bụng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dưới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phải</a:t>
                      </a:r>
                      <a:r>
                        <a:rPr lang="en-US" sz="2400" baseline="0"/>
                        <a:t>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645">
                <a:tc>
                  <a:txBody>
                    <a:bodyPr/>
                    <a:lstStyle/>
                    <a:p>
                      <a:r>
                        <a:rPr lang="en-US" sz="2400"/>
                        <a:t>Chán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ăn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383">
                <a:tc>
                  <a:txBody>
                    <a:bodyPr/>
                    <a:lstStyle/>
                    <a:p>
                      <a:r>
                        <a:rPr lang="en-US" sz="2400" err="1"/>
                        <a:t>Buồn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nôn</a:t>
                      </a:r>
                      <a:r>
                        <a:rPr lang="en-US" sz="2400" baseline="0"/>
                        <a:t>/ </a:t>
                      </a:r>
                      <a:r>
                        <a:rPr lang="en-US" sz="2400" baseline="0" err="1"/>
                        <a:t>Nôn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0645">
                <a:tc>
                  <a:txBody>
                    <a:bodyPr/>
                    <a:lstStyle/>
                    <a:p>
                      <a:r>
                        <a:rPr lang="en-US" sz="2400" err="1"/>
                        <a:t>Ấn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đau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bụng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dưới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phải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0645">
                <a:tc>
                  <a:txBody>
                    <a:bodyPr/>
                    <a:lstStyle/>
                    <a:p>
                      <a:r>
                        <a:rPr lang="en-US" sz="2400" err="1"/>
                        <a:t>Có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phản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ứng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dội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0645">
                <a:tc>
                  <a:txBody>
                    <a:bodyPr/>
                    <a:lstStyle/>
                    <a:p>
                      <a:r>
                        <a:rPr lang="en-US" sz="2400" err="1"/>
                        <a:t>Sốt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0645">
                <a:tc>
                  <a:txBody>
                    <a:bodyPr/>
                    <a:lstStyle/>
                    <a:p>
                      <a:r>
                        <a:rPr lang="en-US" sz="2400"/>
                        <a:t>Bạch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cầu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tăng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0645">
                <a:tc>
                  <a:txBody>
                    <a:bodyPr/>
                    <a:lstStyle/>
                    <a:p>
                      <a:r>
                        <a:rPr lang="en-US" sz="2400"/>
                        <a:t>Công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thức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bạch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cầu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chuyển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trái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Viết tay 5">
                <a:extLst>
                  <a:ext uri="{FF2B5EF4-FFF2-40B4-BE49-F238E27FC236}">
                    <a16:creationId xmlns:a16="http://schemas.microsoft.com/office/drawing/2014/main" id="{068CA16C-C3AB-0D8F-2CC4-A42B8F1A9D9D}"/>
                  </a:ext>
                </a:extLst>
              </p14:cNvPr>
              <p14:cNvContentPartPr/>
              <p14:nvPr/>
            </p14:nvContentPartPr>
            <p14:xfrm>
              <a:off x="7085300" y="2037465"/>
              <a:ext cx="219075" cy="180975"/>
            </p14:xfrm>
          </p:contentPart>
        </mc:Choice>
        <mc:Fallback xmlns="">
          <p:pic>
            <p:nvPicPr>
              <p:cNvPr id="6" name="Viết tay 5">
                <a:extLst>
                  <a:ext uri="{FF2B5EF4-FFF2-40B4-BE49-F238E27FC236}">
                    <a16:creationId xmlns:a16="http://schemas.microsoft.com/office/drawing/2014/main" id="{068CA16C-C3AB-0D8F-2CC4-A42B8F1A9D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67044" y="2019111"/>
                <a:ext cx="255222" cy="217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Viết tay 6">
                <a:extLst>
                  <a:ext uri="{FF2B5EF4-FFF2-40B4-BE49-F238E27FC236}">
                    <a16:creationId xmlns:a16="http://schemas.microsoft.com/office/drawing/2014/main" id="{79DB7D8A-E6F5-0341-3407-B6D10945075F}"/>
                  </a:ext>
                </a:extLst>
              </p14:cNvPr>
              <p14:cNvContentPartPr/>
              <p14:nvPr/>
            </p14:nvContentPartPr>
            <p14:xfrm>
              <a:off x="7066407" y="3223165"/>
              <a:ext cx="257175" cy="161925"/>
            </p14:xfrm>
          </p:contentPart>
        </mc:Choice>
        <mc:Fallback xmlns="">
          <p:pic>
            <p:nvPicPr>
              <p:cNvPr id="7" name="Viết tay 6">
                <a:extLst>
                  <a:ext uri="{FF2B5EF4-FFF2-40B4-BE49-F238E27FC236}">
                    <a16:creationId xmlns:a16="http://schemas.microsoft.com/office/drawing/2014/main" id="{79DB7D8A-E6F5-0341-3407-B6D1094507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48090" y="3205332"/>
                <a:ext cx="293443" cy="197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Viết tay 7">
                <a:extLst>
                  <a:ext uri="{FF2B5EF4-FFF2-40B4-BE49-F238E27FC236}">
                    <a16:creationId xmlns:a16="http://schemas.microsoft.com/office/drawing/2014/main" id="{DD811F87-ECFB-74B3-D7BA-5554181456C3}"/>
                  </a:ext>
                </a:extLst>
              </p14:cNvPr>
              <p14:cNvContentPartPr/>
              <p14:nvPr/>
            </p14:nvContentPartPr>
            <p14:xfrm>
              <a:off x="7179764" y="3771534"/>
              <a:ext cx="228600" cy="161925"/>
            </p14:xfrm>
          </p:contentPart>
        </mc:Choice>
        <mc:Fallback xmlns="">
          <p:pic>
            <p:nvPicPr>
              <p:cNvPr id="8" name="Viết tay 7">
                <a:extLst>
                  <a:ext uri="{FF2B5EF4-FFF2-40B4-BE49-F238E27FC236}">
                    <a16:creationId xmlns:a16="http://schemas.microsoft.com/office/drawing/2014/main" id="{DD811F87-ECFB-74B3-D7BA-5554181456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62152" y="3753661"/>
                <a:ext cx="263471" cy="197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Viết tay 8">
                <a:extLst>
                  <a:ext uri="{FF2B5EF4-FFF2-40B4-BE49-F238E27FC236}">
                    <a16:creationId xmlns:a16="http://schemas.microsoft.com/office/drawing/2014/main" id="{D73D949F-58B2-9DBB-9323-96CA7FD80AF3}"/>
                  </a:ext>
                </a:extLst>
              </p14:cNvPr>
              <p14:cNvContentPartPr/>
              <p14:nvPr/>
            </p14:nvContentPartPr>
            <p14:xfrm>
              <a:off x="7175492" y="4392070"/>
              <a:ext cx="142875" cy="142875"/>
            </p14:xfrm>
          </p:contentPart>
        </mc:Choice>
        <mc:Fallback xmlns="">
          <p:pic>
            <p:nvPicPr>
              <p:cNvPr id="9" name="Viết tay 8">
                <a:extLst>
                  <a:ext uri="{FF2B5EF4-FFF2-40B4-BE49-F238E27FC236}">
                    <a16:creationId xmlns:a16="http://schemas.microsoft.com/office/drawing/2014/main" id="{D73D949F-58B2-9DBB-9323-96CA7FD80A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57315" y="4374561"/>
                <a:ext cx="178866" cy="177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Viết tay 9">
                <a:extLst>
                  <a:ext uri="{FF2B5EF4-FFF2-40B4-BE49-F238E27FC236}">
                    <a16:creationId xmlns:a16="http://schemas.microsoft.com/office/drawing/2014/main" id="{0C7FAD1E-0504-390C-29C1-AE382A354A26}"/>
                  </a:ext>
                </a:extLst>
              </p14:cNvPr>
              <p14:cNvContentPartPr/>
              <p14:nvPr/>
            </p14:nvContentPartPr>
            <p14:xfrm>
              <a:off x="7123085" y="2587696"/>
              <a:ext cx="200025" cy="190500"/>
            </p14:xfrm>
          </p:contentPart>
        </mc:Choice>
        <mc:Fallback xmlns="">
          <p:pic>
            <p:nvPicPr>
              <p:cNvPr id="10" name="Viết tay 9">
                <a:extLst>
                  <a:ext uri="{FF2B5EF4-FFF2-40B4-BE49-F238E27FC236}">
                    <a16:creationId xmlns:a16="http://schemas.microsoft.com/office/drawing/2014/main" id="{0C7FAD1E-0504-390C-29C1-AE382A354A2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05194" y="2570057"/>
                <a:ext cx="235450" cy="225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Viết tay 3">
                <a:extLst>
                  <a:ext uri="{FF2B5EF4-FFF2-40B4-BE49-F238E27FC236}">
                    <a16:creationId xmlns:a16="http://schemas.microsoft.com/office/drawing/2014/main" id="{83A1AE93-7B02-5623-17EB-55940C9853B8}"/>
                  </a:ext>
                </a:extLst>
              </p14:cNvPr>
              <p14:cNvContentPartPr/>
              <p14:nvPr/>
            </p14:nvContentPartPr>
            <p14:xfrm>
              <a:off x="7293119" y="1404931"/>
              <a:ext cx="285750" cy="228600"/>
            </p14:xfrm>
          </p:contentPart>
        </mc:Choice>
        <mc:Fallback xmlns="">
          <p:pic>
            <p:nvPicPr>
              <p:cNvPr id="4" name="Viết tay 3">
                <a:extLst>
                  <a:ext uri="{FF2B5EF4-FFF2-40B4-BE49-F238E27FC236}">
                    <a16:creationId xmlns:a16="http://schemas.microsoft.com/office/drawing/2014/main" id="{83A1AE93-7B02-5623-17EB-55940C9853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75034" y="1386614"/>
                <a:ext cx="321559" cy="2648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36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855"/>
            <a:ext cx="8229600" cy="1143000"/>
          </a:xfrm>
        </p:spPr>
        <p:txBody>
          <a:bodyPr/>
          <a:lstStyle/>
          <a:p>
            <a:r>
              <a:rPr lang="en-US" b="1">
                <a:cs typeface="Arial" pitchFamily="34" charset="0"/>
              </a:rPr>
              <a:t>BỆNH SINH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371545"/>
              </p:ext>
            </p:extLst>
          </p:nvPr>
        </p:nvGraphicFramePr>
        <p:xfrm>
          <a:off x="228600" y="1219200"/>
          <a:ext cx="8686800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VRT</a:t>
                      </a:r>
                      <a:r>
                        <a:rPr lang="en-US" sz="2400" baseline="0"/>
                        <a:t> TẮC NGHẼN</a:t>
                      </a:r>
                      <a:endParaRPr lang="en-US" sz="2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VRT</a:t>
                      </a:r>
                      <a:r>
                        <a:rPr lang="en-US" sz="2400" baseline="0"/>
                        <a:t> XUẤT TIẾT</a:t>
                      </a:r>
                      <a:endParaRPr lang="en-US" sz="2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785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400"/>
                        <a:t>- </a:t>
                      </a:r>
                      <a:r>
                        <a:rPr lang="en-US" sz="2400" err="1"/>
                        <a:t>Sỏi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phân</a:t>
                      </a:r>
                      <a:r>
                        <a:rPr lang="en-US" sz="2400" baseline="0"/>
                        <a:t>, </a:t>
                      </a:r>
                      <a:r>
                        <a:rPr lang="en-US" sz="2400" baseline="0" err="1"/>
                        <a:t>dị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vật</a:t>
                      </a:r>
                      <a:r>
                        <a:rPr lang="en-US" sz="2400" baseline="0"/>
                        <a:t> (</a:t>
                      </a:r>
                      <a:r>
                        <a:rPr lang="en-US" sz="2400" baseline="0" err="1"/>
                        <a:t>từ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thức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ăn</a:t>
                      </a:r>
                      <a:r>
                        <a:rPr lang="en-US" sz="2400" baseline="0"/>
                        <a:t>, barium </a:t>
                      </a:r>
                      <a:r>
                        <a:rPr lang="en-US" sz="2400" baseline="0" err="1"/>
                        <a:t>sau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chụp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cản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quang</a:t>
                      </a:r>
                      <a:r>
                        <a:rPr lang="en-US" sz="2400" baseline="0"/>
                        <a:t>,... ), </a:t>
                      </a:r>
                      <a:r>
                        <a:rPr lang="en-US" sz="2400" baseline="0" err="1"/>
                        <a:t>ký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sinh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trùng</a:t>
                      </a:r>
                      <a:r>
                        <a:rPr lang="en-US" sz="2400" baseline="0"/>
                        <a:t>, </a:t>
                      </a:r>
                      <a:r>
                        <a:rPr lang="en-US" sz="2400" baseline="0" err="1"/>
                        <a:t>tăng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sản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mô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bạch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huyết</a:t>
                      </a:r>
                      <a:r>
                        <a:rPr lang="en-US" sz="2400" baseline="0"/>
                        <a:t>, </a:t>
                      </a:r>
                      <a:r>
                        <a:rPr lang="en-US" sz="2400" baseline="0" err="1"/>
                        <a:t>khối</a:t>
                      </a:r>
                      <a:r>
                        <a:rPr lang="en-US" sz="2400" baseline="0"/>
                        <a:t> u hay </a:t>
                      </a:r>
                      <a:r>
                        <a:rPr lang="en-US" sz="2400" baseline="0" err="1"/>
                        <a:t>khối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hạch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phì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đại</a:t>
                      </a:r>
                      <a:r>
                        <a:rPr lang="en-US" sz="2400" baseline="0"/>
                        <a:t>.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400" baseline="0"/>
                        <a:t>- Ứ </a:t>
                      </a:r>
                      <a:r>
                        <a:rPr lang="en-US" sz="2400" baseline="0" err="1"/>
                        <a:t>đọng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dịch</a:t>
                      </a:r>
                      <a:r>
                        <a:rPr lang="en-US" sz="2400" baseline="0"/>
                        <a:t>- </a:t>
                      </a:r>
                      <a:r>
                        <a:rPr lang="en-US" sz="2400" baseline="0" err="1"/>
                        <a:t>tăng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áp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lực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lòng</a:t>
                      </a:r>
                      <a:r>
                        <a:rPr lang="en-US" sz="2400" baseline="0"/>
                        <a:t> RT (50-65mmHg) </a:t>
                      </a:r>
                      <a:r>
                        <a:rPr lang="en-US" sz="2400" baseline="0">
                          <a:sym typeface="Wingdings" pitchFamily="2" charset="2"/>
                        </a:rPr>
                        <a:t>  sung- ứ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huyết</a:t>
                      </a:r>
                      <a:r>
                        <a:rPr lang="en-US" sz="2400" baseline="0">
                          <a:sym typeface="Wingdings" pitchFamily="2" charset="2"/>
                        </a:rPr>
                        <a:t> 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niêm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mạc</a:t>
                      </a:r>
                      <a:r>
                        <a:rPr lang="en-US" sz="2400" baseline="0">
                          <a:sym typeface="Wingdings" pitchFamily="2" charset="2"/>
                        </a:rPr>
                        <a:t> RT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thiếu</a:t>
                      </a:r>
                      <a:r>
                        <a:rPr lang="en-US" sz="2400" baseline="0">
                          <a:sym typeface="Wingdings" pitchFamily="2" charset="2"/>
                        </a:rPr>
                        <a:t> oxy,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loét</a:t>
                      </a:r>
                      <a:r>
                        <a:rPr lang="en-US" sz="2400" baseline="0">
                          <a:sym typeface="Wingdings" pitchFamily="2" charset="2"/>
                        </a:rPr>
                        <a:t>,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mất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chức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năng</a:t>
                      </a:r>
                      <a:r>
                        <a:rPr lang="en-US" sz="2400" baseline="0">
                          <a:sym typeface="Wingdings" pitchFamily="2" charset="2"/>
                        </a:rPr>
                        <a:t> +</a:t>
                      </a:r>
                      <a:r>
                        <a:rPr lang="en-US" sz="2400" baseline="0"/>
                        <a:t> VK </a:t>
                      </a:r>
                      <a:r>
                        <a:rPr lang="en-US" sz="2400" baseline="0" err="1"/>
                        <a:t>tăng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sinh</a:t>
                      </a:r>
                      <a:r>
                        <a:rPr lang="en-US" sz="2400" baseline="0"/>
                        <a:t>, </a:t>
                      </a:r>
                      <a:r>
                        <a:rPr lang="en-US" sz="2400" baseline="0" err="1"/>
                        <a:t>sản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sinh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độc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tố</a:t>
                      </a:r>
                      <a:r>
                        <a:rPr lang="en-US" sz="2400" baseline="0"/>
                        <a:t>.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400" baseline="0">
                          <a:sym typeface="Wingdings" pitchFamily="2" charset="2"/>
                        </a:rPr>
                        <a:t>=&gt;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Hoại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tử</a:t>
                      </a:r>
                      <a:r>
                        <a:rPr lang="en-US" sz="2400" baseline="0">
                          <a:sym typeface="Wingdings" pitchFamily="2" charset="2"/>
                        </a:rPr>
                        <a:t>,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thủng</a:t>
                      </a:r>
                      <a:r>
                        <a:rPr lang="en-US" sz="2400" baseline="0">
                          <a:sym typeface="Wingdings" pitchFamily="2" charset="2"/>
                        </a:rPr>
                        <a:t> RT,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gây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viêm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phúc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mạc</a:t>
                      </a:r>
                      <a:r>
                        <a:rPr lang="en-US" sz="2400" baseline="0">
                          <a:sym typeface="Wingdings" pitchFamily="2" charset="2"/>
                        </a:rPr>
                        <a:t>.</a:t>
                      </a:r>
                      <a:endParaRPr lang="en-US" sz="2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- </a:t>
                      </a:r>
                      <a:r>
                        <a:rPr lang="en-US" sz="2400" err="1"/>
                        <a:t>Viêm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niêm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mạc</a:t>
                      </a:r>
                      <a:r>
                        <a:rPr lang="en-US" sz="2400" baseline="0"/>
                        <a:t>/ </a:t>
                      </a:r>
                      <a:r>
                        <a:rPr lang="en-US" sz="2400" baseline="0" err="1"/>
                        <a:t>nang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hạch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bạch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huyết</a:t>
                      </a:r>
                      <a:r>
                        <a:rPr lang="en-US" sz="2400" baseline="0"/>
                        <a:t>.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400" baseline="0"/>
                        <a:t>- </a:t>
                      </a:r>
                      <a:r>
                        <a:rPr lang="en-US" sz="2400" baseline="0" err="1"/>
                        <a:t>Tổn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thương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viêm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gây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kích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thích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tăng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tiết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>
                          <a:sym typeface="Wingdings" pitchFamily="2" charset="2"/>
                        </a:rPr>
                        <a:t>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viêm</a:t>
                      </a:r>
                      <a:r>
                        <a:rPr lang="en-US" sz="2400" baseline="0">
                          <a:sym typeface="Wingdings" pitchFamily="2" charset="2"/>
                        </a:rPr>
                        <a:t>,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phù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nề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lan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dần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xuyên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thành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đến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lớp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cơ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và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thanh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mạc</a:t>
                      </a:r>
                      <a:r>
                        <a:rPr lang="en-US" sz="2400" baseline="0">
                          <a:sym typeface="Wingdings" pitchFamily="2" charset="2"/>
                        </a:rPr>
                        <a:t> 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tắc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nhánh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tận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của</a:t>
                      </a:r>
                      <a:r>
                        <a:rPr lang="en-US" sz="2400" baseline="0"/>
                        <a:t> ĐM RT </a:t>
                      </a:r>
                      <a:r>
                        <a:rPr lang="en-US" sz="2400" baseline="0">
                          <a:sym typeface="Wingdings" pitchFamily="2" charset="2"/>
                        </a:rPr>
                        <a:t>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thiếu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máu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nuôi</a:t>
                      </a:r>
                      <a:r>
                        <a:rPr lang="en-US" sz="2400" baseline="0">
                          <a:sym typeface="Wingdings" pitchFamily="2" charset="2"/>
                        </a:rPr>
                        <a:t> RT.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400" baseline="0">
                          <a:sym typeface="Wingdings" pitchFamily="2" charset="2"/>
                        </a:rPr>
                        <a:t>=&gt;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Hoại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tử</a:t>
                      </a:r>
                      <a:r>
                        <a:rPr lang="en-US" sz="2400" baseline="0">
                          <a:sym typeface="Wingdings" pitchFamily="2" charset="2"/>
                        </a:rPr>
                        <a:t> RT,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gây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viêm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phúc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mạc</a:t>
                      </a:r>
                      <a:r>
                        <a:rPr lang="en-US" sz="2400" baseline="0">
                          <a:sym typeface="Wingdings" pitchFamily="2" charset="2"/>
                        </a:rPr>
                        <a:t>/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đám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quánh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Rt</a:t>
                      </a:r>
                      <a:r>
                        <a:rPr lang="en-US" sz="2400" baseline="0">
                          <a:sym typeface="Wingdings" pitchFamily="2" charset="2"/>
                        </a:rPr>
                        <a:t>,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áp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xe</a:t>
                      </a:r>
                      <a:r>
                        <a:rPr lang="en-US" sz="2400" baseline="0">
                          <a:sym typeface="Wingdings" pitchFamily="2" charset="2"/>
                        </a:rPr>
                        <a:t> RT/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trở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về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bình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thường</a:t>
                      </a:r>
                      <a:r>
                        <a:rPr lang="en-US" sz="2400" baseline="0">
                          <a:sym typeface="Wingdings" pitchFamily="2" charset="2"/>
                        </a:rPr>
                        <a:t>/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tàn</a:t>
                      </a:r>
                      <a:r>
                        <a:rPr lang="en-US" sz="2400" baseline="0">
                          <a:sym typeface="Wingdings" pitchFamily="2" charset="2"/>
                        </a:rPr>
                        <a:t> </a:t>
                      </a:r>
                      <a:r>
                        <a:rPr lang="en-US" sz="2400" baseline="0" err="1">
                          <a:sym typeface="Wingdings" pitchFamily="2" charset="2"/>
                        </a:rPr>
                        <a:t>tích</a:t>
                      </a:r>
                      <a:r>
                        <a:rPr lang="en-US" sz="2400" baseline="0">
                          <a:sym typeface="Wingdings" pitchFamily="2" charset="2"/>
                        </a:rPr>
                        <a:t> .</a:t>
                      </a:r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10" t="12500" r="12337"/>
          <a:stretch/>
        </p:blipFill>
        <p:spPr bwMode="auto">
          <a:xfrm>
            <a:off x="4724400" y="752747"/>
            <a:ext cx="441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93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CDC97D4-35D3-9881-BBCB-3F4BA79B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err="1">
                <a:latin typeface="Times New Roman"/>
                <a:cs typeface="Times New Roman"/>
              </a:rPr>
              <a:t>Biện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luận</a:t>
            </a:r>
            <a:r>
              <a:rPr lang="vi-VN">
                <a:latin typeface="Times New Roman"/>
                <a:cs typeface="Times New Roman"/>
              </a:rPr>
              <a:t>: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AB04726-009B-6D93-7166-C3C3708EB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Arial"/>
                <a:cs typeface="Arial"/>
              </a:rPr>
              <a:t>BN 55 </a:t>
            </a:r>
            <a:r>
              <a:rPr lang="vi-VN" err="1">
                <a:latin typeface="Arial"/>
                <a:cs typeface="Arial"/>
              </a:rPr>
              <a:t>tuổi</a:t>
            </a:r>
            <a:r>
              <a:rPr lang="vi-VN">
                <a:latin typeface="Arial"/>
                <a:cs typeface="Arial"/>
              </a:rPr>
              <a:t>, đau </a:t>
            </a:r>
            <a:r>
              <a:rPr lang="vi-VN" err="1">
                <a:latin typeface="Arial"/>
                <a:cs typeface="Arial"/>
              </a:rPr>
              <a:t>bụng</a:t>
            </a:r>
            <a:r>
              <a:rPr lang="vi-VN">
                <a:latin typeface="Arial"/>
                <a:cs typeface="Arial"/>
              </a:rPr>
              <a:t> ¼ </a:t>
            </a:r>
            <a:r>
              <a:rPr lang="vi-VN" err="1">
                <a:latin typeface="Arial"/>
                <a:cs typeface="Arial"/>
              </a:rPr>
              <a:t>dưới</a:t>
            </a:r>
            <a:r>
              <a:rPr lang="vi-VN">
                <a:latin typeface="Arial"/>
                <a:cs typeface="Arial"/>
              </a:rPr>
              <a:t> P </a:t>
            </a:r>
            <a:r>
              <a:rPr lang="vi-VN" err="1">
                <a:latin typeface="Arial"/>
                <a:cs typeface="Arial"/>
              </a:rPr>
              <a:t>biến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chứng</a:t>
            </a:r>
            <a:r>
              <a:rPr lang="vi-VN">
                <a:latin typeface="Arial"/>
                <a:cs typeface="Arial"/>
              </a:rPr>
              <a:t> VPM, không </a:t>
            </a:r>
            <a:r>
              <a:rPr lang="vi-VN" err="1">
                <a:latin typeface="Arial"/>
                <a:cs typeface="Arial"/>
              </a:rPr>
              <a:t>loại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trừ</a:t>
            </a:r>
            <a:r>
              <a:rPr lang="vi-VN">
                <a:latin typeface="Arial"/>
                <a:cs typeface="Arial"/>
              </a:rPr>
              <a:t> viêm </a:t>
            </a:r>
            <a:r>
              <a:rPr lang="vi-VN" err="1">
                <a:latin typeface="Arial"/>
                <a:cs typeface="Arial"/>
              </a:rPr>
              <a:t>túi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thừa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đại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tràng</a:t>
            </a:r>
            <a:r>
              <a:rPr lang="vi-VN">
                <a:latin typeface="Arial"/>
                <a:cs typeface="Arial"/>
              </a:rPr>
              <a:t> P </a:t>
            </a:r>
            <a:r>
              <a:rPr lang="vi-VN" err="1">
                <a:latin typeface="Arial"/>
                <a:cs typeface="Arial"/>
              </a:rPr>
              <a:t>thủng</a:t>
            </a:r>
            <a:r>
              <a:rPr lang="vi-VN">
                <a:latin typeface="Arial"/>
                <a:cs typeface="Arial"/>
              </a:rPr>
              <a:t> gây VPM, tuy nhiên BN </a:t>
            </a:r>
            <a:r>
              <a:rPr lang="vi-VN" err="1">
                <a:latin typeface="Arial"/>
                <a:cs typeface="Arial"/>
              </a:rPr>
              <a:t>có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kiểu</a:t>
            </a:r>
            <a:r>
              <a:rPr lang="vi-VN">
                <a:latin typeface="Arial"/>
                <a:cs typeface="Arial"/>
              </a:rPr>
              <a:t> đau di </a:t>
            </a:r>
            <a:r>
              <a:rPr lang="vi-VN" err="1">
                <a:latin typeface="Arial"/>
                <a:cs typeface="Arial"/>
              </a:rPr>
              <a:t>chuyển</a:t>
            </a:r>
            <a:r>
              <a:rPr lang="vi-VN">
                <a:latin typeface="Arial"/>
                <a:cs typeface="Arial"/>
              </a:rPr>
              <a:t>, </a:t>
            </a:r>
            <a:r>
              <a:rPr lang="vi-VN" err="1">
                <a:latin typeface="Arial"/>
                <a:cs typeface="Arial"/>
              </a:rPr>
              <a:t>diễn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tiến</a:t>
            </a:r>
            <a:r>
              <a:rPr lang="vi-VN">
                <a:latin typeface="Arial"/>
                <a:cs typeface="Arial"/>
              </a:rPr>
              <a:t> nhanh </a:t>
            </a:r>
            <a:r>
              <a:rPr lang="vi-VN" err="1">
                <a:latin typeface="Arial"/>
                <a:cs typeface="Arial"/>
              </a:rPr>
              <a:t>đến</a:t>
            </a:r>
            <a:r>
              <a:rPr lang="vi-VN">
                <a:latin typeface="Arial"/>
                <a:cs typeface="Arial"/>
              </a:rPr>
              <a:t> VPM trong 7h nên </a:t>
            </a:r>
            <a:r>
              <a:rPr lang="vi-VN" err="1">
                <a:latin typeface="Arial"/>
                <a:cs typeface="Arial"/>
              </a:rPr>
              <a:t>ít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nghĩ</a:t>
            </a:r>
            <a:r>
              <a:rPr lang="vi-VN">
                <a:latin typeface="Arial"/>
                <a:cs typeface="Arial"/>
              </a:rPr>
              <a:t> hơn.</a:t>
            </a:r>
          </a:p>
          <a:p>
            <a:r>
              <a:rPr lang="vi-VN">
                <a:latin typeface="Arial"/>
                <a:cs typeface="Arial"/>
              </a:rPr>
              <a:t>BN </a:t>
            </a:r>
            <a:r>
              <a:rPr lang="vi-VN" err="1">
                <a:latin typeface="Arial"/>
                <a:cs typeface="Arial"/>
              </a:rPr>
              <a:t>nữ</a:t>
            </a:r>
            <a:r>
              <a:rPr lang="vi-VN">
                <a:latin typeface="Arial"/>
                <a:cs typeface="Arial"/>
              </a:rPr>
              <a:t>, đau </a:t>
            </a:r>
            <a:r>
              <a:rPr lang="vi-VN" err="1">
                <a:latin typeface="Arial"/>
                <a:cs typeface="Arial"/>
              </a:rPr>
              <a:t>bụng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cấp</a:t>
            </a:r>
            <a:r>
              <a:rPr lang="vi-VN">
                <a:latin typeface="Arial"/>
                <a:cs typeface="Arial"/>
              </a:rPr>
              <a:t> ¼ </a:t>
            </a:r>
            <a:r>
              <a:rPr lang="vi-VN" err="1">
                <a:latin typeface="Arial"/>
                <a:cs typeface="Arial"/>
              </a:rPr>
              <a:t>dưới</a:t>
            </a:r>
            <a:r>
              <a:rPr lang="vi-VN">
                <a:latin typeface="Arial"/>
                <a:cs typeface="Arial"/>
              </a:rPr>
              <a:t> P, không </a:t>
            </a:r>
            <a:r>
              <a:rPr lang="vi-VN" err="1">
                <a:latin typeface="Arial"/>
                <a:cs typeface="Arial"/>
              </a:rPr>
              <a:t>loại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trừ</a:t>
            </a:r>
            <a:r>
              <a:rPr lang="vi-VN">
                <a:latin typeface="Arial"/>
                <a:cs typeface="Arial"/>
              </a:rPr>
              <a:t> u buông </a:t>
            </a:r>
            <a:r>
              <a:rPr lang="vi-VN" err="1">
                <a:latin typeface="Arial"/>
                <a:cs typeface="Arial"/>
              </a:rPr>
              <a:t>trứng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xoắn</a:t>
            </a:r>
            <a:r>
              <a:rPr lang="vi-VN">
                <a:latin typeface="Arial"/>
                <a:cs typeface="Arial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5914504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588B9206-C071-9C22-64D5-F4C318E0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vi-VN">
                <a:solidFill>
                  <a:srgbClr val="FFFFFF"/>
                </a:solidFill>
                <a:latin typeface="Times New Roman"/>
                <a:cs typeface="Times New Roman"/>
              </a:rPr>
              <a:t>ĐỀ NGHỊ CẬN LÂM SÀNG</a:t>
            </a:r>
            <a:endParaRPr lang="vi-VN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EB299DE-2970-D7BC-BEB9-AD1DC166D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>
                <a:latin typeface="Arial"/>
                <a:cs typeface="Arial"/>
              </a:rPr>
              <a:t>Công </a:t>
            </a:r>
            <a:r>
              <a:rPr lang="vi-VN" err="1">
                <a:latin typeface="Arial"/>
                <a:cs typeface="Arial"/>
              </a:rPr>
              <a:t>thức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máu</a:t>
            </a:r>
          </a:p>
          <a:p>
            <a:r>
              <a:rPr lang="vi-VN">
                <a:latin typeface="Arial"/>
                <a:cs typeface="Arial"/>
              </a:rPr>
              <a:t>CRP</a:t>
            </a:r>
          </a:p>
          <a:p>
            <a:r>
              <a:rPr lang="vi-VN">
                <a:latin typeface="Arial"/>
                <a:cs typeface="Arial"/>
              </a:rPr>
              <a:t>Siêu âm </a:t>
            </a:r>
            <a:r>
              <a:rPr lang="vi-VN" err="1">
                <a:latin typeface="Arial"/>
                <a:cs typeface="Arial"/>
              </a:rPr>
              <a:t>bụng</a:t>
            </a:r>
          </a:p>
        </p:txBody>
      </p:sp>
    </p:spTree>
    <p:extLst>
      <p:ext uri="{BB962C8B-B14F-4D97-AF65-F5344CB8AC3E}">
        <p14:creationId xmlns:p14="http://schemas.microsoft.com/office/powerpoint/2010/main" val="41534057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0F447C0-9630-FFB0-1613-A54757C12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err="1">
                <a:latin typeface="Times New Roman"/>
                <a:cs typeface="Times New Roman"/>
              </a:rPr>
              <a:t>Kết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quả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cận</a:t>
            </a:r>
            <a:r>
              <a:rPr lang="vi-VN">
                <a:latin typeface="Times New Roman"/>
                <a:cs typeface="Times New Roman"/>
              </a:rPr>
              <a:t> lâm </a:t>
            </a:r>
            <a:r>
              <a:rPr lang="vi-VN" err="1">
                <a:latin typeface="Times New Roman"/>
                <a:cs typeface="Times New Roman"/>
              </a:rPr>
              <a:t>sàng</a:t>
            </a:r>
            <a:r>
              <a:rPr lang="vi-VN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8C1F1FB-77D3-9AD1-B991-B589277F6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613" y="1825625"/>
            <a:ext cx="470930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Arial"/>
                <a:cs typeface="Arial"/>
              </a:rPr>
              <a:t>BC: 12,85 k/</a:t>
            </a:r>
            <a:r>
              <a:rPr lang="vi-VN" err="1">
                <a:latin typeface="Arial"/>
                <a:cs typeface="Arial"/>
              </a:rPr>
              <a:t>ul</a:t>
            </a:r>
            <a:endParaRPr lang="vi-VN">
              <a:latin typeface="Arial"/>
              <a:cs typeface="Arial"/>
            </a:endParaRPr>
          </a:p>
          <a:p>
            <a:r>
              <a:rPr lang="vi-VN" err="1">
                <a:latin typeface="Arial"/>
                <a:cs typeface="Arial"/>
              </a:rPr>
              <a:t>Neu</a:t>
            </a:r>
            <a:r>
              <a:rPr lang="vi-VN">
                <a:latin typeface="Arial"/>
                <a:cs typeface="Arial"/>
              </a:rPr>
              <a:t>: 90,5%</a:t>
            </a:r>
          </a:p>
          <a:p>
            <a:r>
              <a:rPr lang="vi-VN">
                <a:latin typeface="Arial"/>
                <a:cs typeface="Arial"/>
              </a:rPr>
              <a:t>CRP: 135,98 mg/l</a:t>
            </a:r>
          </a:p>
          <a:p>
            <a:r>
              <a:rPr lang="vi-VN">
                <a:latin typeface="Arial"/>
                <a:cs typeface="Arial"/>
              </a:rPr>
              <a:t>Siêu âm </a:t>
            </a:r>
            <a:r>
              <a:rPr lang="vi-VN" err="1">
                <a:latin typeface="Arial"/>
                <a:cs typeface="Arial"/>
              </a:rPr>
              <a:t>bụng</a:t>
            </a:r>
            <a:r>
              <a:rPr lang="vi-VN">
                <a:latin typeface="Arial"/>
                <a:cs typeface="Arial"/>
              </a:rPr>
              <a:t>: RT </a:t>
            </a:r>
            <a:r>
              <a:rPr lang="vi-VN" err="1">
                <a:latin typeface="Arial"/>
                <a:cs typeface="Arial"/>
              </a:rPr>
              <a:t>vùng</a:t>
            </a:r>
            <a:r>
              <a:rPr lang="vi-VN">
                <a:latin typeface="Arial"/>
                <a:cs typeface="Arial"/>
              </a:rPr>
              <a:t> HCP d#14mm, </a:t>
            </a:r>
            <a:r>
              <a:rPr lang="vi-VN" err="1">
                <a:latin typeface="Arial"/>
                <a:cs typeface="Arial"/>
              </a:rPr>
              <a:t>thành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phù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nề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có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khí</a:t>
            </a:r>
            <a:r>
              <a:rPr lang="vi-VN">
                <a:latin typeface="Arial"/>
                <a:cs typeface="Arial"/>
              </a:rPr>
              <a:t>, </a:t>
            </a:r>
            <a:r>
              <a:rPr lang="vi-VN" err="1">
                <a:latin typeface="Arial"/>
                <a:cs typeface="Arial"/>
              </a:rPr>
              <a:t>lòng</a:t>
            </a:r>
            <a:r>
              <a:rPr lang="vi-VN">
                <a:latin typeface="Arial"/>
                <a:cs typeface="Arial"/>
              </a:rPr>
              <a:t> ứ </a:t>
            </a:r>
            <a:r>
              <a:rPr lang="vi-VN" err="1">
                <a:latin typeface="Arial"/>
                <a:cs typeface="Arial"/>
              </a:rPr>
              <a:t>dịch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đè</a:t>
            </a:r>
            <a:r>
              <a:rPr lang="vi-VN">
                <a:latin typeface="Arial"/>
                <a:cs typeface="Arial"/>
              </a:rPr>
              <a:t> không </a:t>
            </a:r>
            <a:r>
              <a:rPr lang="vi-VN" err="1">
                <a:latin typeface="Arial"/>
                <a:cs typeface="Arial"/>
              </a:rPr>
              <a:t>xẹp</a:t>
            </a:r>
            <a:r>
              <a:rPr lang="vi-VN">
                <a:latin typeface="Arial"/>
                <a:cs typeface="Arial"/>
              </a:rPr>
              <a:t>, thâm </a:t>
            </a:r>
            <a:r>
              <a:rPr lang="vi-VN" err="1">
                <a:latin typeface="Arial"/>
                <a:cs typeface="Arial"/>
              </a:rPr>
              <a:t>nhiễm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mỡ</a:t>
            </a:r>
            <a:r>
              <a:rPr lang="vi-VN">
                <a:latin typeface="Arial"/>
                <a:cs typeface="Arial"/>
              </a:rPr>
              <a:t> xung quanh.</a:t>
            </a:r>
          </a:p>
        </p:txBody>
      </p:sp>
      <p:pic>
        <p:nvPicPr>
          <p:cNvPr id="4" name="Hình ảnh 4">
            <a:extLst>
              <a:ext uri="{FF2B5EF4-FFF2-40B4-BE49-F238E27FC236}">
                <a16:creationId xmlns:a16="http://schemas.microsoft.com/office/drawing/2014/main" id="{64E3CF37-C0CC-B25B-FB87-3EEA4951B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26" t="43849" r="30332" b="7571"/>
          <a:stretch/>
        </p:blipFill>
        <p:spPr>
          <a:xfrm rot="5400000">
            <a:off x="4875038" y="1775190"/>
            <a:ext cx="4398588" cy="394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908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BC5D5BD-FD33-EAEE-53B5-C2EC2578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err="1">
                <a:latin typeface="Times New Roman"/>
                <a:cs typeface="Times New Roman"/>
              </a:rPr>
              <a:t>Bảng</a:t>
            </a:r>
            <a:r>
              <a:rPr lang="vi-VN" sz="3600">
                <a:latin typeface="Times New Roman"/>
                <a:cs typeface="Times New Roman"/>
              </a:rPr>
              <a:t> </a:t>
            </a:r>
            <a:r>
              <a:rPr lang="vi-VN" sz="3600" err="1">
                <a:latin typeface="Times New Roman"/>
                <a:cs typeface="Times New Roman"/>
              </a:rPr>
              <a:t>điểm</a:t>
            </a:r>
            <a:r>
              <a:rPr lang="vi-VN" sz="3600">
                <a:latin typeface="Times New Roman"/>
                <a:cs typeface="Times New Roman"/>
              </a:rPr>
              <a:t> </a:t>
            </a:r>
            <a:r>
              <a:rPr lang="vi-VN" sz="3600" err="1">
                <a:latin typeface="Times New Roman"/>
                <a:cs typeface="Times New Roman"/>
              </a:rPr>
              <a:t>Alvaradol</a:t>
            </a:r>
            <a:r>
              <a:rPr lang="vi-VN" sz="3600">
                <a:latin typeface="Times New Roman"/>
                <a:cs typeface="Times New Roman"/>
              </a:rPr>
              <a:t>: 10đ --&gt; nguy cơ cao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Viết tay 13">
                <a:extLst>
                  <a:ext uri="{FF2B5EF4-FFF2-40B4-BE49-F238E27FC236}">
                    <a16:creationId xmlns:a16="http://schemas.microsoft.com/office/drawing/2014/main" id="{BC9C0CF2-554F-1A4C-C4B0-B0EE4C22BC52}"/>
                  </a:ext>
                </a:extLst>
              </p14:cNvPr>
              <p14:cNvContentPartPr/>
              <p14:nvPr/>
            </p14:nvContentPartPr>
            <p14:xfrm>
              <a:off x="6946130" y="3102857"/>
              <a:ext cx="152400" cy="19050"/>
            </p14:xfrm>
          </p:contentPart>
        </mc:Choice>
        <mc:Fallback xmlns="">
          <p:pic>
            <p:nvPicPr>
              <p:cNvPr id="14" name="Viết tay 13">
                <a:extLst>
                  <a:ext uri="{FF2B5EF4-FFF2-40B4-BE49-F238E27FC236}">
                    <a16:creationId xmlns:a16="http://schemas.microsoft.com/office/drawing/2014/main" id="{BC9C0CF2-554F-1A4C-C4B0-B0EE4C22BC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28116" y="3077114"/>
                <a:ext cx="188068" cy="70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Viết tay 15">
                <a:extLst>
                  <a:ext uri="{FF2B5EF4-FFF2-40B4-BE49-F238E27FC236}">
                    <a16:creationId xmlns:a16="http://schemas.microsoft.com/office/drawing/2014/main" id="{E5E5F7A4-747A-1376-5AAC-FD2B69410429}"/>
                  </a:ext>
                </a:extLst>
              </p14:cNvPr>
              <p14:cNvContentPartPr/>
              <p14:nvPr/>
            </p14:nvContentPartPr>
            <p14:xfrm>
              <a:off x="6967493" y="4213811"/>
              <a:ext cx="228600" cy="19050"/>
            </p14:xfrm>
          </p:contentPart>
        </mc:Choice>
        <mc:Fallback xmlns="">
          <p:pic>
            <p:nvPicPr>
              <p:cNvPr id="16" name="Viết tay 15">
                <a:extLst>
                  <a:ext uri="{FF2B5EF4-FFF2-40B4-BE49-F238E27FC236}">
                    <a16:creationId xmlns:a16="http://schemas.microsoft.com/office/drawing/2014/main" id="{E5E5F7A4-747A-1376-5AAC-FD2B694104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49800" y="3261311"/>
                <a:ext cx="263633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Viết tay 16">
                <a:extLst>
                  <a:ext uri="{FF2B5EF4-FFF2-40B4-BE49-F238E27FC236}">
                    <a16:creationId xmlns:a16="http://schemas.microsoft.com/office/drawing/2014/main" id="{DB9791B0-540A-FC17-5E95-2B2A9F4A2071}"/>
                  </a:ext>
                </a:extLst>
              </p14:cNvPr>
              <p14:cNvContentPartPr/>
              <p14:nvPr/>
            </p14:nvContentPartPr>
            <p14:xfrm>
              <a:off x="6924764" y="4704263"/>
              <a:ext cx="209550" cy="19050"/>
            </p14:xfrm>
          </p:contentPart>
        </mc:Choice>
        <mc:Fallback xmlns="">
          <p:pic>
            <p:nvPicPr>
              <p:cNvPr id="17" name="Viết tay 16">
                <a:extLst>
                  <a:ext uri="{FF2B5EF4-FFF2-40B4-BE49-F238E27FC236}">
                    <a16:creationId xmlns:a16="http://schemas.microsoft.com/office/drawing/2014/main" id="{DB9791B0-540A-FC17-5E95-2B2A9F4A20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06945" y="4689144"/>
                <a:ext cx="244831" cy="48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Viết tay 17">
                <a:extLst>
                  <a:ext uri="{FF2B5EF4-FFF2-40B4-BE49-F238E27FC236}">
                    <a16:creationId xmlns:a16="http://schemas.microsoft.com/office/drawing/2014/main" id="{62E40320-589D-865A-1D7A-BEBE25EF4BA6}"/>
                  </a:ext>
                </a:extLst>
              </p14:cNvPr>
              <p14:cNvContentPartPr/>
              <p14:nvPr/>
            </p14:nvContentPartPr>
            <p14:xfrm>
              <a:off x="7202502" y="5260671"/>
              <a:ext cx="76200" cy="19050"/>
            </p14:xfrm>
          </p:contentPart>
        </mc:Choice>
        <mc:Fallback xmlns="">
          <p:pic>
            <p:nvPicPr>
              <p:cNvPr id="18" name="Viết tay 17">
                <a:extLst>
                  <a:ext uri="{FF2B5EF4-FFF2-40B4-BE49-F238E27FC236}">
                    <a16:creationId xmlns:a16="http://schemas.microsoft.com/office/drawing/2014/main" id="{62E40320-589D-865A-1D7A-BEBE25EF4B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85184" y="4308171"/>
                <a:ext cx="110490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Viết tay 18">
                <a:extLst>
                  <a:ext uri="{FF2B5EF4-FFF2-40B4-BE49-F238E27FC236}">
                    <a16:creationId xmlns:a16="http://schemas.microsoft.com/office/drawing/2014/main" id="{B29446E7-0AE8-DB13-15B2-B79F7A2B7669}"/>
                  </a:ext>
                </a:extLst>
              </p14:cNvPr>
              <p14:cNvContentPartPr/>
              <p14:nvPr/>
            </p14:nvContentPartPr>
            <p14:xfrm>
              <a:off x="7211772" y="5837512"/>
              <a:ext cx="66675" cy="19050"/>
            </p14:xfrm>
          </p:contentPart>
        </mc:Choice>
        <mc:Fallback xmlns="">
          <p:pic>
            <p:nvPicPr>
              <p:cNvPr id="19" name="Viết tay 18">
                <a:extLst>
                  <a:ext uri="{FF2B5EF4-FFF2-40B4-BE49-F238E27FC236}">
                    <a16:creationId xmlns:a16="http://schemas.microsoft.com/office/drawing/2014/main" id="{B29446E7-0AE8-DB13-15B2-B79F7A2B766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94763" y="4885012"/>
                <a:ext cx="100353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Viết tay 2">
                <a:extLst>
                  <a:ext uri="{FF2B5EF4-FFF2-40B4-BE49-F238E27FC236}">
                    <a16:creationId xmlns:a16="http://schemas.microsoft.com/office/drawing/2014/main" id="{6D1CBF81-51B2-9E63-4F8D-654B8D69E901}"/>
                  </a:ext>
                </a:extLst>
              </p14:cNvPr>
              <p14:cNvContentPartPr/>
              <p14:nvPr/>
            </p14:nvContentPartPr>
            <p14:xfrm>
              <a:off x="6916449" y="3605429"/>
              <a:ext cx="133350" cy="9525"/>
            </p14:xfrm>
          </p:contentPart>
        </mc:Choice>
        <mc:Fallback xmlns="">
          <p:pic>
            <p:nvPicPr>
              <p:cNvPr id="3" name="Viết tay 2">
                <a:extLst>
                  <a:ext uri="{FF2B5EF4-FFF2-40B4-BE49-F238E27FC236}">
                    <a16:creationId xmlns:a16="http://schemas.microsoft.com/office/drawing/2014/main" id="{6D1CBF81-51B2-9E63-4F8D-654B8D69E9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98995" y="3129179"/>
                <a:ext cx="167909" cy="9525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62CC340-7745-387D-DB06-CD321E0E2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611517"/>
              </p:ext>
            </p:extLst>
          </p:nvPr>
        </p:nvGraphicFramePr>
        <p:xfrm>
          <a:off x="1721990" y="1555864"/>
          <a:ext cx="5715000" cy="43369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400">
                <a:tc>
                  <a:txBody>
                    <a:bodyPr/>
                    <a:lstStyle/>
                    <a:p>
                      <a:r>
                        <a:rPr lang="en-US" sz="2400" i="1" err="1"/>
                        <a:t>Đặc</a:t>
                      </a:r>
                      <a:r>
                        <a:rPr lang="en-US" sz="2400" i="1" baseline="0"/>
                        <a:t> </a:t>
                      </a:r>
                      <a:r>
                        <a:rPr lang="en-US" sz="2400" i="1" baseline="0" err="1"/>
                        <a:t>tính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err="1"/>
                        <a:t>Điểm</a:t>
                      </a:r>
                      <a:endParaRPr lang="en-US" sz="24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400">
                <a:tc>
                  <a:txBody>
                    <a:bodyPr/>
                    <a:lstStyle/>
                    <a:p>
                      <a:r>
                        <a:rPr lang="en-US" sz="2400" err="1"/>
                        <a:t>Đau</a:t>
                      </a:r>
                      <a:r>
                        <a:rPr lang="en-US" sz="2400" baseline="0"/>
                        <a:t> di </a:t>
                      </a:r>
                      <a:r>
                        <a:rPr lang="en-US" sz="2400" baseline="0" err="1"/>
                        <a:t>chuyển</a:t>
                      </a:r>
                      <a:r>
                        <a:rPr lang="en-US" sz="2400" baseline="0"/>
                        <a:t> (</a:t>
                      </a:r>
                      <a:r>
                        <a:rPr lang="en-US" sz="2400" baseline="0" err="1"/>
                        <a:t>đến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bụng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dưới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phải</a:t>
                      </a:r>
                      <a:r>
                        <a:rPr lang="en-US" sz="2400" baseline="0"/>
                        <a:t>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400">
                <a:tc>
                  <a:txBody>
                    <a:bodyPr/>
                    <a:lstStyle/>
                    <a:p>
                      <a:r>
                        <a:rPr lang="en-US" sz="2400"/>
                        <a:t>Chán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ăn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744">
                <a:tc>
                  <a:txBody>
                    <a:bodyPr/>
                    <a:lstStyle/>
                    <a:p>
                      <a:r>
                        <a:rPr lang="en-US" sz="2400" err="1"/>
                        <a:t>Buồn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nôn</a:t>
                      </a:r>
                      <a:r>
                        <a:rPr lang="en-US" sz="2400" baseline="0"/>
                        <a:t>/ </a:t>
                      </a:r>
                      <a:r>
                        <a:rPr lang="en-US" sz="2400" baseline="0" err="1"/>
                        <a:t>Nôn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400">
                <a:tc>
                  <a:txBody>
                    <a:bodyPr/>
                    <a:lstStyle/>
                    <a:p>
                      <a:r>
                        <a:rPr lang="en-US" sz="2400" err="1"/>
                        <a:t>Ấn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đau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bụng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dưới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phải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400">
                <a:tc>
                  <a:txBody>
                    <a:bodyPr/>
                    <a:lstStyle/>
                    <a:p>
                      <a:r>
                        <a:rPr lang="en-US" sz="2400" err="1"/>
                        <a:t>Có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phản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ứng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dội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400">
                <a:tc>
                  <a:txBody>
                    <a:bodyPr/>
                    <a:lstStyle/>
                    <a:p>
                      <a:r>
                        <a:rPr lang="en-US" sz="2400" err="1"/>
                        <a:t>Sốt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0400">
                <a:tc>
                  <a:txBody>
                    <a:bodyPr/>
                    <a:lstStyle/>
                    <a:p>
                      <a:r>
                        <a:rPr lang="en-US" sz="2400"/>
                        <a:t>Bạch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cầu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tăng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0400">
                <a:tc>
                  <a:txBody>
                    <a:bodyPr/>
                    <a:lstStyle/>
                    <a:p>
                      <a:r>
                        <a:rPr lang="en-US" sz="2400"/>
                        <a:t>Công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thức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bạch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cầu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chuyển</a:t>
                      </a:r>
                      <a:r>
                        <a:rPr lang="en-US" sz="2400" baseline="0"/>
                        <a:t> </a:t>
                      </a:r>
                      <a:r>
                        <a:rPr lang="en-US" sz="2400" baseline="0" err="1"/>
                        <a:t>trái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Viết tay 8">
                <a:extLst>
                  <a:ext uri="{FF2B5EF4-FFF2-40B4-BE49-F238E27FC236}">
                    <a16:creationId xmlns:a16="http://schemas.microsoft.com/office/drawing/2014/main" id="{D6C10A3B-A088-66D6-C9ED-FB9AAE7970E7}"/>
                  </a:ext>
                </a:extLst>
              </p14:cNvPr>
              <p14:cNvContentPartPr/>
              <p14:nvPr/>
            </p14:nvContentPartPr>
            <p14:xfrm>
              <a:off x="7054994" y="2910864"/>
              <a:ext cx="104775" cy="28574"/>
            </p14:xfrm>
          </p:contentPart>
        </mc:Choice>
        <mc:Fallback xmlns="">
          <p:pic>
            <p:nvPicPr>
              <p:cNvPr id="9" name="Viết tay 8">
                <a:extLst>
                  <a:ext uri="{FF2B5EF4-FFF2-40B4-BE49-F238E27FC236}">
                    <a16:creationId xmlns:a16="http://schemas.microsoft.com/office/drawing/2014/main" id="{D6C10A3B-A088-66D6-C9ED-FB9AAE7970E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36612" y="2893651"/>
                <a:ext cx="141171" cy="62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Viết tay 9">
                <a:extLst>
                  <a:ext uri="{FF2B5EF4-FFF2-40B4-BE49-F238E27FC236}">
                    <a16:creationId xmlns:a16="http://schemas.microsoft.com/office/drawing/2014/main" id="{7CCB7005-F376-27E8-27A0-A03E5E494661}"/>
                  </a:ext>
                </a:extLst>
              </p14:cNvPr>
              <p14:cNvContentPartPr/>
              <p14:nvPr/>
            </p14:nvContentPartPr>
            <p14:xfrm>
              <a:off x="7096558" y="3255768"/>
              <a:ext cx="161925" cy="57149"/>
            </p14:xfrm>
          </p:contentPart>
        </mc:Choice>
        <mc:Fallback xmlns="">
          <p:pic>
            <p:nvPicPr>
              <p:cNvPr id="10" name="Viết tay 9">
                <a:extLst>
                  <a:ext uri="{FF2B5EF4-FFF2-40B4-BE49-F238E27FC236}">
                    <a16:creationId xmlns:a16="http://schemas.microsoft.com/office/drawing/2014/main" id="{7CCB7005-F376-27E8-27A0-A03E5E49466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78073" y="3238345"/>
                <a:ext cx="198524" cy="91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Viết tay 10">
                <a:extLst>
                  <a:ext uri="{FF2B5EF4-FFF2-40B4-BE49-F238E27FC236}">
                    <a16:creationId xmlns:a16="http://schemas.microsoft.com/office/drawing/2014/main" id="{6884497F-140F-B35F-6784-55CAFA304228}"/>
                  </a:ext>
                </a:extLst>
              </p14:cNvPr>
              <p14:cNvContentPartPr/>
              <p14:nvPr/>
            </p14:nvContentPartPr>
            <p14:xfrm>
              <a:off x="7110413" y="3813246"/>
              <a:ext cx="9525" cy="9525"/>
            </p14:xfrm>
          </p:contentPart>
        </mc:Choice>
        <mc:Fallback xmlns="">
          <p:pic>
            <p:nvPicPr>
              <p:cNvPr id="11" name="Viết tay 10">
                <a:extLst>
                  <a:ext uri="{FF2B5EF4-FFF2-40B4-BE49-F238E27FC236}">
                    <a16:creationId xmlns:a16="http://schemas.microsoft.com/office/drawing/2014/main" id="{6884497F-140F-B35F-6784-55CAFA30422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34163" y="3336996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Viết tay 11">
                <a:extLst>
                  <a:ext uri="{FF2B5EF4-FFF2-40B4-BE49-F238E27FC236}">
                    <a16:creationId xmlns:a16="http://schemas.microsoft.com/office/drawing/2014/main" id="{067FE286-2454-F4CA-5139-4E5D4A451685}"/>
                  </a:ext>
                </a:extLst>
              </p14:cNvPr>
              <p14:cNvContentPartPr/>
              <p14:nvPr/>
            </p14:nvContentPartPr>
            <p14:xfrm>
              <a:off x="7110413" y="3738729"/>
              <a:ext cx="95250" cy="76200"/>
            </p14:xfrm>
          </p:contentPart>
        </mc:Choice>
        <mc:Fallback xmlns="">
          <p:pic>
            <p:nvPicPr>
              <p:cNvPr id="12" name="Viết tay 11">
                <a:extLst>
                  <a:ext uri="{FF2B5EF4-FFF2-40B4-BE49-F238E27FC236}">
                    <a16:creationId xmlns:a16="http://schemas.microsoft.com/office/drawing/2014/main" id="{067FE286-2454-F4CA-5139-4E5D4A45168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93032" y="3720412"/>
                <a:ext cx="129665" cy="112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Viết tay 12">
                <a:extLst>
                  <a:ext uri="{FF2B5EF4-FFF2-40B4-BE49-F238E27FC236}">
                    <a16:creationId xmlns:a16="http://schemas.microsoft.com/office/drawing/2014/main" id="{128C62D1-DA4A-0DC4-DF9B-CB60AA33D6EC}"/>
                  </a:ext>
                </a:extLst>
              </p14:cNvPr>
              <p14:cNvContentPartPr/>
              <p14:nvPr/>
            </p14:nvContentPartPr>
            <p14:xfrm>
              <a:off x="6999576" y="4259570"/>
              <a:ext cx="114299" cy="57149"/>
            </p14:xfrm>
          </p:contentPart>
        </mc:Choice>
        <mc:Fallback xmlns="">
          <p:pic>
            <p:nvPicPr>
              <p:cNvPr id="13" name="Viết tay 12">
                <a:extLst>
                  <a:ext uri="{FF2B5EF4-FFF2-40B4-BE49-F238E27FC236}">
                    <a16:creationId xmlns:a16="http://schemas.microsoft.com/office/drawing/2014/main" id="{128C62D1-DA4A-0DC4-DF9B-CB60AA33D6E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82362" y="4239998"/>
                <a:ext cx="148382" cy="95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Viết tay 19">
                <a:extLst>
                  <a:ext uri="{FF2B5EF4-FFF2-40B4-BE49-F238E27FC236}">
                    <a16:creationId xmlns:a16="http://schemas.microsoft.com/office/drawing/2014/main" id="{2BCC7DFD-4884-4A6F-FFB2-89233CB6B47E}"/>
                  </a:ext>
                </a:extLst>
              </p14:cNvPr>
              <p14:cNvContentPartPr/>
              <p14:nvPr/>
            </p14:nvContentPartPr>
            <p14:xfrm>
              <a:off x="7027285" y="4625227"/>
              <a:ext cx="142875" cy="104775"/>
            </p14:xfrm>
          </p:contentPart>
        </mc:Choice>
        <mc:Fallback xmlns="">
          <p:pic>
            <p:nvPicPr>
              <p:cNvPr id="20" name="Viết tay 19">
                <a:extLst>
                  <a:ext uri="{FF2B5EF4-FFF2-40B4-BE49-F238E27FC236}">
                    <a16:creationId xmlns:a16="http://schemas.microsoft.com/office/drawing/2014/main" id="{2BCC7DFD-4884-4A6F-FFB2-89233CB6B47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09514" y="4606845"/>
                <a:ext cx="178061" cy="141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Viết tay 20">
                <a:extLst>
                  <a:ext uri="{FF2B5EF4-FFF2-40B4-BE49-F238E27FC236}">
                    <a16:creationId xmlns:a16="http://schemas.microsoft.com/office/drawing/2014/main" id="{8DED6002-17C6-D9AA-4AD5-2A6720864CB1}"/>
                  </a:ext>
                </a:extLst>
              </p14:cNvPr>
              <p14:cNvContentPartPr/>
              <p14:nvPr/>
            </p14:nvContentPartPr>
            <p14:xfrm>
              <a:off x="7041140" y="5118815"/>
              <a:ext cx="200025" cy="152400"/>
            </p14:xfrm>
          </p:contentPart>
        </mc:Choice>
        <mc:Fallback xmlns="">
          <p:pic>
            <p:nvPicPr>
              <p:cNvPr id="21" name="Viết tay 20">
                <a:extLst>
                  <a:ext uri="{FF2B5EF4-FFF2-40B4-BE49-F238E27FC236}">
                    <a16:creationId xmlns:a16="http://schemas.microsoft.com/office/drawing/2014/main" id="{8DED6002-17C6-D9AA-4AD5-2A6720864CB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22755" y="5100454"/>
                <a:ext cx="236427" cy="188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" name="Viết tay 7">
                <a:extLst>
                  <a:ext uri="{FF2B5EF4-FFF2-40B4-BE49-F238E27FC236}">
                    <a16:creationId xmlns:a16="http://schemas.microsoft.com/office/drawing/2014/main" id="{0377BB54-E67F-25E0-0B0A-7A9454C1317C}"/>
                  </a:ext>
                </a:extLst>
              </p14:cNvPr>
              <p14:cNvContentPartPr/>
              <p14:nvPr/>
            </p14:nvContentPartPr>
            <p14:xfrm>
              <a:off x="6953052" y="5572326"/>
              <a:ext cx="200025" cy="171450"/>
            </p14:xfrm>
          </p:contentPart>
        </mc:Choice>
        <mc:Fallback xmlns="">
          <p:pic>
            <p:nvPicPr>
              <p:cNvPr id="8" name="Viết tay 7">
                <a:extLst>
                  <a:ext uri="{FF2B5EF4-FFF2-40B4-BE49-F238E27FC236}">
                    <a16:creationId xmlns:a16="http://schemas.microsoft.com/office/drawing/2014/main" id="{0377BB54-E67F-25E0-0B0A-7A9454C1317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35161" y="5554795"/>
                <a:ext cx="235450" cy="206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" name="Viết tay 3">
                <a:extLst>
                  <a:ext uri="{FF2B5EF4-FFF2-40B4-BE49-F238E27FC236}">
                    <a16:creationId xmlns:a16="http://schemas.microsoft.com/office/drawing/2014/main" id="{A0459018-0B34-576D-EFA2-BDCAA36F6325}"/>
                  </a:ext>
                </a:extLst>
              </p14:cNvPr>
              <p14:cNvContentPartPr/>
              <p14:nvPr/>
            </p14:nvContentPartPr>
            <p14:xfrm>
              <a:off x="6953052" y="2183644"/>
              <a:ext cx="228600" cy="180975"/>
            </p14:xfrm>
          </p:contentPart>
        </mc:Choice>
        <mc:Fallback xmlns="">
          <p:pic>
            <p:nvPicPr>
              <p:cNvPr id="4" name="Viết tay 3">
                <a:extLst>
                  <a:ext uri="{FF2B5EF4-FFF2-40B4-BE49-F238E27FC236}">
                    <a16:creationId xmlns:a16="http://schemas.microsoft.com/office/drawing/2014/main" id="{A0459018-0B34-576D-EFA2-BDCAA36F632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34793" y="2165831"/>
                <a:ext cx="264752" cy="2162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012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9D763FA6-BFB6-9B12-7BF9-FD4F7E84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vi-VN" sz="4700">
                <a:latin typeface="Times New Roman"/>
                <a:cs typeface="Times New Roman"/>
              </a:rPr>
              <a:t>Chẩn đoán xác định</a:t>
            </a:r>
            <a:endParaRPr lang="vi-VN" sz="47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8288"/>
                      <a:gd name="connsiteX1" fmla="*/ 434157 w 8140446"/>
                      <a:gd name="connsiteY1" fmla="*/ 0 h 18288"/>
                      <a:gd name="connsiteX2" fmla="*/ 1193932 w 8140446"/>
                      <a:gd name="connsiteY2" fmla="*/ 0 h 18288"/>
                      <a:gd name="connsiteX3" fmla="*/ 1628089 w 8140446"/>
                      <a:gd name="connsiteY3" fmla="*/ 0 h 18288"/>
                      <a:gd name="connsiteX4" fmla="*/ 2225055 w 8140446"/>
                      <a:gd name="connsiteY4" fmla="*/ 0 h 18288"/>
                      <a:gd name="connsiteX5" fmla="*/ 3066235 w 8140446"/>
                      <a:gd name="connsiteY5" fmla="*/ 0 h 18288"/>
                      <a:gd name="connsiteX6" fmla="*/ 3744605 w 8140446"/>
                      <a:gd name="connsiteY6" fmla="*/ 0 h 18288"/>
                      <a:gd name="connsiteX7" fmla="*/ 4504380 w 8140446"/>
                      <a:gd name="connsiteY7" fmla="*/ 0 h 18288"/>
                      <a:gd name="connsiteX8" fmla="*/ 5101346 w 8140446"/>
                      <a:gd name="connsiteY8" fmla="*/ 0 h 18288"/>
                      <a:gd name="connsiteX9" fmla="*/ 5779717 w 8140446"/>
                      <a:gd name="connsiteY9" fmla="*/ 0 h 18288"/>
                      <a:gd name="connsiteX10" fmla="*/ 6620896 w 8140446"/>
                      <a:gd name="connsiteY10" fmla="*/ 0 h 18288"/>
                      <a:gd name="connsiteX11" fmla="*/ 7136458 w 8140446"/>
                      <a:gd name="connsiteY11" fmla="*/ 0 h 18288"/>
                      <a:gd name="connsiteX12" fmla="*/ 8140446 w 8140446"/>
                      <a:gd name="connsiteY12" fmla="*/ 0 h 18288"/>
                      <a:gd name="connsiteX13" fmla="*/ 8140446 w 8140446"/>
                      <a:gd name="connsiteY13" fmla="*/ 18288 h 18288"/>
                      <a:gd name="connsiteX14" fmla="*/ 7543480 w 8140446"/>
                      <a:gd name="connsiteY14" fmla="*/ 18288 h 18288"/>
                      <a:gd name="connsiteX15" fmla="*/ 7109323 w 8140446"/>
                      <a:gd name="connsiteY15" fmla="*/ 18288 h 18288"/>
                      <a:gd name="connsiteX16" fmla="*/ 6430952 w 8140446"/>
                      <a:gd name="connsiteY16" fmla="*/ 18288 h 18288"/>
                      <a:gd name="connsiteX17" fmla="*/ 5915391 w 8140446"/>
                      <a:gd name="connsiteY17" fmla="*/ 18288 h 18288"/>
                      <a:gd name="connsiteX18" fmla="*/ 5237020 w 8140446"/>
                      <a:gd name="connsiteY18" fmla="*/ 18288 h 18288"/>
                      <a:gd name="connsiteX19" fmla="*/ 4558650 w 8140446"/>
                      <a:gd name="connsiteY19" fmla="*/ 18288 h 18288"/>
                      <a:gd name="connsiteX20" fmla="*/ 3880279 w 8140446"/>
                      <a:gd name="connsiteY20" fmla="*/ 18288 h 18288"/>
                      <a:gd name="connsiteX21" fmla="*/ 3201909 w 8140446"/>
                      <a:gd name="connsiteY21" fmla="*/ 18288 h 18288"/>
                      <a:gd name="connsiteX22" fmla="*/ 2604943 w 8140446"/>
                      <a:gd name="connsiteY22" fmla="*/ 18288 h 18288"/>
                      <a:gd name="connsiteX23" fmla="*/ 1845168 w 8140446"/>
                      <a:gd name="connsiteY23" fmla="*/ 18288 h 18288"/>
                      <a:gd name="connsiteX24" fmla="*/ 1166797 w 8140446"/>
                      <a:gd name="connsiteY24" fmla="*/ 18288 h 18288"/>
                      <a:gd name="connsiteX25" fmla="*/ 0 w 8140446"/>
                      <a:gd name="connsiteY25" fmla="*/ 18288 h 18288"/>
                      <a:gd name="connsiteX26" fmla="*/ 0 w 8140446"/>
                      <a:gd name="connsiteY2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8288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314" y="7702"/>
                          <a:pt x="8140234" y="13511"/>
                          <a:pt x="8140446" y="18288"/>
                        </a:cubicBezTo>
                        <a:cubicBezTo>
                          <a:pt x="7906329" y="-3043"/>
                          <a:pt x="7681180" y="27465"/>
                          <a:pt x="7543480" y="18288"/>
                        </a:cubicBezTo>
                        <a:cubicBezTo>
                          <a:pt x="7405780" y="9111"/>
                          <a:pt x="7216607" y="3660"/>
                          <a:pt x="7109323" y="18288"/>
                        </a:cubicBezTo>
                        <a:cubicBezTo>
                          <a:pt x="7002039" y="32916"/>
                          <a:pt x="6576231" y="42692"/>
                          <a:pt x="6430952" y="18288"/>
                        </a:cubicBezTo>
                        <a:cubicBezTo>
                          <a:pt x="6285673" y="-6116"/>
                          <a:pt x="6138840" y="34521"/>
                          <a:pt x="5915391" y="18288"/>
                        </a:cubicBezTo>
                        <a:cubicBezTo>
                          <a:pt x="5691942" y="2055"/>
                          <a:pt x="5459460" y="51666"/>
                          <a:pt x="5237020" y="18288"/>
                        </a:cubicBezTo>
                        <a:cubicBezTo>
                          <a:pt x="5014580" y="-15090"/>
                          <a:pt x="4747677" y="40449"/>
                          <a:pt x="4558650" y="18288"/>
                        </a:cubicBezTo>
                        <a:cubicBezTo>
                          <a:pt x="4369623" y="-3873"/>
                          <a:pt x="4146061" y="12568"/>
                          <a:pt x="3880279" y="18288"/>
                        </a:cubicBezTo>
                        <a:cubicBezTo>
                          <a:pt x="3614497" y="24008"/>
                          <a:pt x="3473808" y="-12908"/>
                          <a:pt x="3201909" y="18288"/>
                        </a:cubicBezTo>
                        <a:cubicBezTo>
                          <a:pt x="2930010" y="49484"/>
                          <a:pt x="2728175" y="-3430"/>
                          <a:pt x="2604943" y="18288"/>
                        </a:cubicBezTo>
                        <a:cubicBezTo>
                          <a:pt x="2481711" y="40006"/>
                          <a:pt x="2004334" y="26952"/>
                          <a:pt x="1845168" y="18288"/>
                        </a:cubicBezTo>
                        <a:cubicBezTo>
                          <a:pt x="1686003" y="9624"/>
                          <a:pt x="1375070" y="37580"/>
                          <a:pt x="1166797" y="18288"/>
                        </a:cubicBezTo>
                        <a:cubicBezTo>
                          <a:pt x="958524" y="-1004"/>
                          <a:pt x="342846" y="8880"/>
                          <a:pt x="0" y="18288"/>
                        </a:cubicBezTo>
                        <a:cubicBezTo>
                          <a:pt x="129" y="13298"/>
                          <a:pt x="-675" y="6857"/>
                          <a:pt x="0" y="0"/>
                        </a:cubicBezTo>
                        <a:close/>
                      </a:path>
                      <a:path w="8140446" h="18288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40458" y="8833"/>
                          <a:pt x="8140986" y="9830"/>
                          <a:pt x="8140446" y="18288"/>
                        </a:cubicBezTo>
                        <a:cubicBezTo>
                          <a:pt x="7959314" y="3345"/>
                          <a:pt x="7870113" y="10437"/>
                          <a:pt x="7706289" y="18288"/>
                        </a:cubicBezTo>
                        <a:cubicBezTo>
                          <a:pt x="7542465" y="26139"/>
                          <a:pt x="7157940" y="17482"/>
                          <a:pt x="6865109" y="18288"/>
                        </a:cubicBezTo>
                        <a:cubicBezTo>
                          <a:pt x="6572278" y="19094"/>
                          <a:pt x="6524256" y="38051"/>
                          <a:pt x="6349548" y="18288"/>
                        </a:cubicBezTo>
                        <a:cubicBezTo>
                          <a:pt x="6174840" y="-1475"/>
                          <a:pt x="5951624" y="174"/>
                          <a:pt x="5671177" y="18288"/>
                        </a:cubicBezTo>
                        <a:cubicBezTo>
                          <a:pt x="5390730" y="36402"/>
                          <a:pt x="5222992" y="60058"/>
                          <a:pt x="4829998" y="18288"/>
                        </a:cubicBezTo>
                        <a:cubicBezTo>
                          <a:pt x="4437004" y="-23482"/>
                          <a:pt x="4344181" y="39087"/>
                          <a:pt x="4151627" y="18288"/>
                        </a:cubicBezTo>
                        <a:cubicBezTo>
                          <a:pt x="3959073" y="-2511"/>
                          <a:pt x="3886970" y="32875"/>
                          <a:pt x="3717470" y="18288"/>
                        </a:cubicBezTo>
                        <a:cubicBezTo>
                          <a:pt x="3547970" y="3701"/>
                          <a:pt x="3451521" y="31872"/>
                          <a:pt x="3201909" y="18288"/>
                        </a:cubicBezTo>
                        <a:cubicBezTo>
                          <a:pt x="2952297" y="4704"/>
                          <a:pt x="2543413" y="6029"/>
                          <a:pt x="2360729" y="18288"/>
                        </a:cubicBezTo>
                        <a:cubicBezTo>
                          <a:pt x="2178045" y="30547"/>
                          <a:pt x="1906056" y="25847"/>
                          <a:pt x="1682359" y="18288"/>
                        </a:cubicBezTo>
                        <a:cubicBezTo>
                          <a:pt x="1458662" y="10730"/>
                          <a:pt x="1330405" y="8046"/>
                          <a:pt x="1166797" y="18288"/>
                        </a:cubicBezTo>
                        <a:cubicBezTo>
                          <a:pt x="1003189" y="28530"/>
                          <a:pt x="278098" y="19533"/>
                          <a:pt x="0" y="18288"/>
                        </a:cubicBezTo>
                        <a:cubicBezTo>
                          <a:pt x="74" y="14054"/>
                          <a:pt x="-46" y="69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E26BCE-5362-8115-FD8B-95065E336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sz="3200">
                <a:latin typeface="Arial"/>
                <a:cs typeface="Arial"/>
              </a:rPr>
              <a:t>Viêm RT </a:t>
            </a:r>
            <a:r>
              <a:rPr lang="vi-VN" sz="3200" err="1">
                <a:latin typeface="Arial"/>
                <a:cs typeface="Arial"/>
              </a:rPr>
              <a:t>giờ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err="1">
                <a:latin typeface="Arial"/>
                <a:cs typeface="Arial"/>
              </a:rPr>
              <a:t>thứ</a:t>
            </a:r>
            <a:r>
              <a:rPr lang="vi-VN" sz="3200">
                <a:latin typeface="Arial"/>
                <a:cs typeface="Arial"/>
              </a:rPr>
              <a:t> 8 </a:t>
            </a:r>
            <a:r>
              <a:rPr lang="vi-VN" sz="3200" err="1">
                <a:latin typeface="Arial"/>
                <a:cs typeface="Arial"/>
              </a:rPr>
              <a:t>biến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err="1">
                <a:latin typeface="Arial"/>
                <a:cs typeface="Arial"/>
              </a:rPr>
              <a:t>chứng</a:t>
            </a:r>
            <a:r>
              <a:rPr lang="vi-VN" sz="3200">
                <a:latin typeface="Arial"/>
                <a:cs typeface="Arial"/>
              </a:rPr>
              <a:t> viêm </a:t>
            </a:r>
            <a:r>
              <a:rPr lang="vi-VN" sz="3200" err="1">
                <a:latin typeface="Arial"/>
                <a:cs typeface="Arial"/>
              </a:rPr>
              <a:t>phúc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err="1">
                <a:latin typeface="Arial"/>
                <a:cs typeface="Arial"/>
              </a:rPr>
              <a:t>mạc</a:t>
            </a:r>
            <a:r>
              <a:rPr lang="vi-VN" sz="3200">
                <a:latin typeface="Arial"/>
                <a:cs typeface="Arial"/>
              </a:rPr>
              <a:t> khu </a:t>
            </a:r>
            <a:r>
              <a:rPr lang="vi-VN" sz="3200" err="1">
                <a:latin typeface="Arial"/>
                <a:cs typeface="Arial"/>
              </a:rPr>
              <a:t>trú</a:t>
            </a:r>
            <a:r>
              <a:rPr lang="vi-VN" sz="3200">
                <a:latin typeface="Arial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512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3F2CB60-6DB2-8C3E-BD21-879A77A4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CDF0E1E-E04D-6706-C9E6-7F635422F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2D9E65B1-F504-6A00-7460-7C986FB7E287}"/>
              </a:ext>
            </a:extLst>
          </p:cNvPr>
          <p:cNvGrpSpPr/>
          <p:nvPr/>
        </p:nvGrpSpPr>
        <p:grpSpPr>
          <a:xfrm>
            <a:off x="945395" y="282582"/>
            <a:ext cx="7698271" cy="6429361"/>
            <a:chOff x="945395" y="282582"/>
            <a:chExt cx="7698271" cy="605555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9F49DC1-C17C-DDE1-DE42-807F92DF4A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6" t="6494" r="24214" b="19694"/>
            <a:stretch/>
          </p:blipFill>
          <p:spPr bwMode="auto">
            <a:xfrm>
              <a:off x="945395" y="282582"/>
              <a:ext cx="7635830" cy="6055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Hình Bầu dục 3">
              <a:extLst>
                <a:ext uri="{FF2B5EF4-FFF2-40B4-BE49-F238E27FC236}">
                  <a16:creationId xmlns:a16="http://schemas.microsoft.com/office/drawing/2014/main" id="{279E1B37-D2AE-B1FA-2DBA-0C3B96B57020}"/>
                </a:ext>
              </a:extLst>
            </p:cNvPr>
            <p:cNvSpPr/>
            <p:nvPr/>
          </p:nvSpPr>
          <p:spPr>
            <a:xfrm>
              <a:off x="6717101" y="5415951"/>
              <a:ext cx="1926565" cy="92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  <p:sp>
          <p:nvSpPr>
            <p:cNvPr id="7" name="Hình Bầu dục 6">
              <a:extLst>
                <a:ext uri="{FF2B5EF4-FFF2-40B4-BE49-F238E27FC236}">
                  <a16:creationId xmlns:a16="http://schemas.microsoft.com/office/drawing/2014/main" id="{279E1B37-D2AE-B1FA-2DBA-0C3B96B57020}"/>
                </a:ext>
              </a:extLst>
            </p:cNvPr>
            <p:cNvSpPr/>
            <p:nvPr/>
          </p:nvSpPr>
          <p:spPr>
            <a:xfrm>
              <a:off x="6716203" y="2266410"/>
              <a:ext cx="1926565" cy="92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17119065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3C6F5664-D98F-055F-B849-E436D70C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310" y="595163"/>
            <a:ext cx="7886700" cy="1325563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vi-VN" sz="4300">
                <a:latin typeface="Times New Roman"/>
                <a:cs typeface="Times New Roman"/>
              </a:rPr>
              <a:t>ĐIỀU TRỊ:</a:t>
            </a:r>
            <a:br>
              <a:rPr lang="vi-VN" sz="4300">
                <a:latin typeface="Times New Roman"/>
                <a:cs typeface="Times New Roman"/>
              </a:rPr>
            </a:br>
            <a:r>
              <a:rPr lang="vi-VN" sz="4300">
                <a:latin typeface="Times New Roman"/>
                <a:cs typeface="Times New Roman"/>
              </a:rPr>
              <a:t> - </a:t>
            </a:r>
            <a:r>
              <a:rPr lang="vi-VN" sz="3600" err="1">
                <a:latin typeface="Arial"/>
                <a:cs typeface="Arial"/>
              </a:rPr>
              <a:t>Phẫu</a:t>
            </a:r>
            <a:r>
              <a:rPr lang="vi-VN" sz="3600">
                <a:latin typeface="Arial"/>
                <a:cs typeface="Arial"/>
              </a:rPr>
              <a:t> </a:t>
            </a:r>
            <a:r>
              <a:rPr lang="vi-VN" sz="3600" err="1">
                <a:latin typeface="Arial"/>
                <a:cs typeface="Arial"/>
              </a:rPr>
              <a:t>thuật</a:t>
            </a:r>
            <a:r>
              <a:rPr lang="vi-VN" sz="3600">
                <a:latin typeface="Arial"/>
                <a:cs typeface="Arial"/>
              </a:rPr>
              <a:t> </a:t>
            </a:r>
            <a:r>
              <a:rPr lang="vi-VN" sz="3600" err="1">
                <a:latin typeface="Arial"/>
                <a:cs typeface="Arial"/>
              </a:rPr>
              <a:t>nội</a:t>
            </a:r>
            <a:r>
              <a:rPr lang="vi-VN" sz="3600">
                <a:latin typeface="Arial"/>
                <a:cs typeface="Arial"/>
              </a:rPr>
              <a:t> soi </a:t>
            </a:r>
            <a:r>
              <a:rPr lang="vi-VN" sz="3600" err="1">
                <a:latin typeface="Arial"/>
                <a:cs typeface="Arial"/>
              </a:rPr>
              <a:t>cắt</a:t>
            </a:r>
            <a:r>
              <a:rPr lang="vi-VN" sz="3600">
                <a:latin typeface="Arial"/>
                <a:cs typeface="Arial"/>
              </a:rPr>
              <a:t> RT</a:t>
            </a:r>
            <a:endParaRPr lang="en-US" sz="3600">
              <a:ea typeface="+mj-lt"/>
              <a:cs typeface="+mj-lt"/>
            </a:endParaRPr>
          </a:p>
          <a:p>
            <a:endParaRPr lang="vi-VN" sz="4300">
              <a:latin typeface="Times New Roman"/>
              <a:cs typeface="Times New Roman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8288"/>
                      <a:gd name="connsiteX1" fmla="*/ 434157 w 8140446"/>
                      <a:gd name="connsiteY1" fmla="*/ 0 h 18288"/>
                      <a:gd name="connsiteX2" fmla="*/ 1193932 w 8140446"/>
                      <a:gd name="connsiteY2" fmla="*/ 0 h 18288"/>
                      <a:gd name="connsiteX3" fmla="*/ 1628089 w 8140446"/>
                      <a:gd name="connsiteY3" fmla="*/ 0 h 18288"/>
                      <a:gd name="connsiteX4" fmla="*/ 2225055 w 8140446"/>
                      <a:gd name="connsiteY4" fmla="*/ 0 h 18288"/>
                      <a:gd name="connsiteX5" fmla="*/ 3066235 w 8140446"/>
                      <a:gd name="connsiteY5" fmla="*/ 0 h 18288"/>
                      <a:gd name="connsiteX6" fmla="*/ 3744605 w 8140446"/>
                      <a:gd name="connsiteY6" fmla="*/ 0 h 18288"/>
                      <a:gd name="connsiteX7" fmla="*/ 4504380 w 8140446"/>
                      <a:gd name="connsiteY7" fmla="*/ 0 h 18288"/>
                      <a:gd name="connsiteX8" fmla="*/ 5101346 w 8140446"/>
                      <a:gd name="connsiteY8" fmla="*/ 0 h 18288"/>
                      <a:gd name="connsiteX9" fmla="*/ 5779717 w 8140446"/>
                      <a:gd name="connsiteY9" fmla="*/ 0 h 18288"/>
                      <a:gd name="connsiteX10" fmla="*/ 6620896 w 8140446"/>
                      <a:gd name="connsiteY10" fmla="*/ 0 h 18288"/>
                      <a:gd name="connsiteX11" fmla="*/ 7136458 w 8140446"/>
                      <a:gd name="connsiteY11" fmla="*/ 0 h 18288"/>
                      <a:gd name="connsiteX12" fmla="*/ 8140446 w 8140446"/>
                      <a:gd name="connsiteY12" fmla="*/ 0 h 18288"/>
                      <a:gd name="connsiteX13" fmla="*/ 8140446 w 8140446"/>
                      <a:gd name="connsiteY13" fmla="*/ 18288 h 18288"/>
                      <a:gd name="connsiteX14" fmla="*/ 7543480 w 8140446"/>
                      <a:gd name="connsiteY14" fmla="*/ 18288 h 18288"/>
                      <a:gd name="connsiteX15" fmla="*/ 7109323 w 8140446"/>
                      <a:gd name="connsiteY15" fmla="*/ 18288 h 18288"/>
                      <a:gd name="connsiteX16" fmla="*/ 6430952 w 8140446"/>
                      <a:gd name="connsiteY16" fmla="*/ 18288 h 18288"/>
                      <a:gd name="connsiteX17" fmla="*/ 5915391 w 8140446"/>
                      <a:gd name="connsiteY17" fmla="*/ 18288 h 18288"/>
                      <a:gd name="connsiteX18" fmla="*/ 5237020 w 8140446"/>
                      <a:gd name="connsiteY18" fmla="*/ 18288 h 18288"/>
                      <a:gd name="connsiteX19" fmla="*/ 4558650 w 8140446"/>
                      <a:gd name="connsiteY19" fmla="*/ 18288 h 18288"/>
                      <a:gd name="connsiteX20" fmla="*/ 3880279 w 8140446"/>
                      <a:gd name="connsiteY20" fmla="*/ 18288 h 18288"/>
                      <a:gd name="connsiteX21" fmla="*/ 3201909 w 8140446"/>
                      <a:gd name="connsiteY21" fmla="*/ 18288 h 18288"/>
                      <a:gd name="connsiteX22" fmla="*/ 2604943 w 8140446"/>
                      <a:gd name="connsiteY22" fmla="*/ 18288 h 18288"/>
                      <a:gd name="connsiteX23" fmla="*/ 1845168 w 8140446"/>
                      <a:gd name="connsiteY23" fmla="*/ 18288 h 18288"/>
                      <a:gd name="connsiteX24" fmla="*/ 1166797 w 8140446"/>
                      <a:gd name="connsiteY24" fmla="*/ 18288 h 18288"/>
                      <a:gd name="connsiteX25" fmla="*/ 0 w 8140446"/>
                      <a:gd name="connsiteY25" fmla="*/ 18288 h 18288"/>
                      <a:gd name="connsiteX26" fmla="*/ 0 w 8140446"/>
                      <a:gd name="connsiteY2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8288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314" y="7702"/>
                          <a:pt x="8140234" y="13511"/>
                          <a:pt x="8140446" y="18288"/>
                        </a:cubicBezTo>
                        <a:cubicBezTo>
                          <a:pt x="7906329" y="-3043"/>
                          <a:pt x="7681180" y="27465"/>
                          <a:pt x="7543480" y="18288"/>
                        </a:cubicBezTo>
                        <a:cubicBezTo>
                          <a:pt x="7405780" y="9111"/>
                          <a:pt x="7216607" y="3660"/>
                          <a:pt x="7109323" y="18288"/>
                        </a:cubicBezTo>
                        <a:cubicBezTo>
                          <a:pt x="7002039" y="32916"/>
                          <a:pt x="6576231" y="42692"/>
                          <a:pt x="6430952" y="18288"/>
                        </a:cubicBezTo>
                        <a:cubicBezTo>
                          <a:pt x="6285673" y="-6116"/>
                          <a:pt x="6138840" y="34521"/>
                          <a:pt x="5915391" y="18288"/>
                        </a:cubicBezTo>
                        <a:cubicBezTo>
                          <a:pt x="5691942" y="2055"/>
                          <a:pt x="5459460" y="51666"/>
                          <a:pt x="5237020" y="18288"/>
                        </a:cubicBezTo>
                        <a:cubicBezTo>
                          <a:pt x="5014580" y="-15090"/>
                          <a:pt x="4747677" y="40449"/>
                          <a:pt x="4558650" y="18288"/>
                        </a:cubicBezTo>
                        <a:cubicBezTo>
                          <a:pt x="4369623" y="-3873"/>
                          <a:pt x="4146061" y="12568"/>
                          <a:pt x="3880279" y="18288"/>
                        </a:cubicBezTo>
                        <a:cubicBezTo>
                          <a:pt x="3614497" y="24008"/>
                          <a:pt x="3473808" y="-12908"/>
                          <a:pt x="3201909" y="18288"/>
                        </a:cubicBezTo>
                        <a:cubicBezTo>
                          <a:pt x="2930010" y="49484"/>
                          <a:pt x="2728175" y="-3430"/>
                          <a:pt x="2604943" y="18288"/>
                        </a:cubicBezTo>
                        <a:cubicBezTo>
                          <a:pt x="2481711" y="40006"/>
                          <a:pt x="2004334" y="26952"/>
                          <a:pt x="1845168" y="18288"/>
                        </a:cubicBezTo>
                        <a:cubicBezTo>
                          <a:pt x="1686003" y="9624"/>
                          <a:pt x="1375070" y="37580"/>
                          <a:pt x="1166797" y="18288"/>
                        </a:cubicBezTo>
                        <a:cubicBezTo>
                          <a:pt x="958524" y="-1004"/>
                          <a:pt x="342846" y="8880"/>
                          <a:pt x="0" y="18288"/>
                        </a:cubicBezTo>
                        <a:cubicBezTo>
                          <a:pt x="129" y="13298"/>
                          <a:pt x="-675" y="6857"/>
                          <a:pt x="0" y="0"/>
                        </a:cubicBezTo>
                        <a:close/>
                      </a:path>
                      <a:path w="8140446" h="18288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40458" y="8833"/>
                          <a:pt x="8140986" y="9830"/>
                          <a:pt x="8140446" y="18288"/>
                        </a:cubicBezTo>
                        <a:cubicBezTo>
                          <a:pt x="7959314" y="3345"/>
                          <a:pt x="7870113" y="10437"/>
                          <a:pt x="7706289" y="18288"/>
                        </a:cubicBezTo>
                        <a:cubicBezTo>
                          <a:pt x="7542465" y="26139"/>
                          <a:pt x="7157940" y="17482"/>
                          <a:pt x="6865109" y="18288"/>
                        </a:cubicBezTo>
                        <a:cubicBezTo>
                          <a:pt x="6572278" y="19094"/>
                          <a:pt x="6524256" y="38051"/>
                          <a:pt x="6349548" y="18288"/>
                        </a:cubicBezTo>
                        <a:cubicBezTo>
                          <a:pt x="6174840" y="-1475"/>
                          <a:pt x="5951624" y="174"/>
                          <a:pt x="5671177" y="18288"/>
                        </a:cubicBezTo>
                        <a:cubicBezTo>
                          <a:pt x="5390730" y="36402"/>
                          <a:pt x="5222992" y="60058"/>
                          <a:pt x="4829998" y="18288"/>
                        </a:cubicBezTo>
                        <a:cubicBezTo>
                          <a:pt x="4437004" y="-23482"/>
                          <a:pt x="4344181" y="39087"/>
                          <a:pt x="4151627" y="18288"/>
                        </a:cubicBezTo>
                        <a:cubicBezTo>
                          <a:pt x="3959073" y="-2511"/>
                          <a:pt x="3886970" y="32875"/>
                          <a:pt x="3717470" y="18288"/>
                        </a:cubicBezTo>
                        <a:cubicBezTo>
                          <a:pt x="3547970" y="3701"/>
                          <a:pt x="3451521" y="31872"/>
                          <a:pt x="3201909" y="18288"/>
                        </a:cubicBezTo>
                        <a:cubicBezTo>
                          <a:pt x="2952297" y="4704"/>
                          <a:pt x="2543413" y="6029"/>
                          <a:pt x="2360729" y="18288"/>
                        </a:cubicBezTo>
                        <a:cubicBezTo>
                          <a:pt x="2178045" y="30547"/>
                          <a:pt x="1906056" y="25847"/>
                          <a:pt x="1682359" y="18288"/>
                        </a:cubicBezTo>
                        <a:cubicBezTo>
                          <a:pt x="1458662" y="10730"/>
                          <a:pt x="1330405" y="8046"/>
                          <a:pt x="1166797" y="18288"/>
                        </a:cubicBezTo>
                        <a:cubicBezTo>
                          <a:pt x="1003189" y="28530"/>
                          <a:pt x="278098" y="19533"/>
                          <a:pt x="0" y="18288"/>
                        </a:cubicBezTo>
                        <a:cubicBezTo>
                          <a:pt x="74" y="14054"/>
                          <a:pt x="-46" y="69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F28BEFE1-2B98-40B8-2D94-AAC70CFF8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err="1">
                <a:latin typeface="Arial"/>
                <a:cs typeface="Arial"/>
              </a:rPr>
              <a:t>Ceftriaxon</a:t>
            </a:r>
            <a:r>
              <a:rPr lang="vi-VN">
                <a:latin typeface="Arial"/>
                <a:cs typeface="Arial"/>
              </a:rPr>
              <a:t> 1g/10ml 2 </a:t>
            </a:r>
            <a:r>
              <a:rPr lang="vi-VN" err="1">
                <a:latin typeface="Arial"/>
                <a:cs typeface="Arial"/>
              </a:rPr>
              <a:t>lọ</a:t>
            </a:r>
            <a:r>
              <a:rPr lang="vi-VN">
                <a:latin typeface="Arial"/>
                <a:cs typeface="Arial"/>
              </a:rPr>
              <a:t> pha 100ml </a:t>
            </a:r>
            <a:r>
              <a:rPr lang="vi-VN" err="1">
                <a:latin typeface="Arial"/>
                <a:cs typeface="Arial"/>
              </a:rPr>
              <a:t>NaCl</a:t>
            </a:r>
            <a:r>
              <a:rPr lang="vi-VN">
                <a:latin typeface="Arial"/>
                <a:cs typeface="Arial"/>
              </a:rPr>
              <a:t> 0,9% (TTM) XXX g/p</a:t>
            </a:r>
          </a:p>
          <a:p>
            <a:r>
              <a:rPr lang="vi-VN" err="1">
                <a:latin typeface="Arial"/>
                <a:cs typeface="Arial"/>
              </a:rPr>
              <a:t>Metronidazol</a:t>
            </a:r>
            <a:r>
              <a:rPr lang="vi-VN">
                <a:latin typeface="Arial"/>
                <a:cs typeface="Arial"/>
              </a:rPr>
              <a:t> 0,5g 1 chai (TTM) XXX g/p</a:t>
            </a:r>
          </a:p>
          <a:p>
            <a:r>
              <a:rPr lang="vi-VN" err="1">
                <a:latin typeface="Arial"/>
                <a:cs typeface="Arial"/>
              </a:rPr>
              <a:t>NaCl</a:t>
            </a:r>
            <a:r>
              <a:rPr lang="vi-VN">
                <a:latin typeface="Arial"/>
                <a:cs typeface="Arial"/>
              </a:rPr>
              <a:t> 0.9% 500ml 1 chai (TTM) XXX g/p</a:t>
            </a:r>
          </a:p>
          <a:p>
            <a:r>
              <a:rPr lang="vi-VN" err="1">
                <a:latin typeface="Arial"/>
                <a:cs typeface="Arial"/>
              </a:rPr>
              <a:t>Xét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nghiệm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tiền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phẫu</a:t>
            </a:r>
            <a:r>
              <a:rPr lang="vi-VN">
                <a:latin typeface="Arial"/>
                <a:cs typeface="Arial"/>
              </a:rPr>
              <a:t>: ECG, TPTNT, </a:t>
            </a:r>
            <a:r>
              <a:rPr lang="vi-VN" err="1">
                <a:latin typeface="Arial"/>
                <a:cs typeface="Arial"/>
              </a:rPr>
              <a:t>Ion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đồ</a:t>
            </a:r>
            <a:r>
              <a:rPr lang="vi-VN">
                <a:latin typeface="Arial"/>
                <a:cs typeface="Arial"/>
              </a:rPr>
              <a:t>, AST, ALT, </a:t>
            </a:r>
            <a:r>
              <a:rPr lang="vi-VN" err="1">
                <a:latin typeface="Arial"/>
                <a:cs typeface="Arial"/>
              </a:rPr>
              <a:t>Creatinin</a:t>
            </a:r>
            <a:r>
              <a:rPr lang="vi-VN">
                <a:latin typeface="Arial"/>
                <a:cs typeface="Arial"/>
              </a:rPr>
              <a:t>, </a:t>
            </a:r>
            <a:r>
              <a:rPr lang="vi-VN" err="1">
                <a:latin typeface="Arial"/>
                <a:cs typeface="Arial"/>
              </a:rPr>
              <a:t>Albumin</a:t>
            </a:r>
            <a:r>
              <a:rPr lang="vi-VN">
                <a:latin typeface="Arial"/>
                <a:cs typeface="Arial"/>
              </a:rPr>
              <a:t>, </a:t>
            </a:r>
            <a:r>
              <a:rPr lang="vi-VN" err="1">
                <a:latin typeface="Arial"/>
                <a:cs typeface="Arial"/>
              </a:rPr>
              <a:t>Glucose</a:t>
            </a:r>
            <a:r>
              <a:rPr lang="vi-VN">
                <a:latin typeface="Arial"/>
                <a:cs typeface="Arial"/>
              </a:rPr>
              <a:t>, PT, </a:t>
            </a:r>
            <a:r>
              <a:rPr lang="vi-VN" err="1">
                <a:latin typeface="Arial"/>
                <a:cs typeface="Arial"/>
              </a:rPr>
              <a:t>aPTT</a:t>
            </a:r>
            <a:r>
              <a:rPr lang="vi-VN">
                <a:latin typeface="Arial"/>
                <a:cs typeface="Arial"/>
              </a:rPr>
              <a:t>, X quang </a:t>
            </a:r>
            <a:r>
              <a:rPr lang="vi-VN" err="1">
                <a:latin typeface="Arial"/>
                <a:cs typeface="Arial"/>
              </a:rPr>
              <a:t>ngực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thẳng</a:t>
            </a:r>
            <a:endParaRPr lang="vi-VN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8631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êu đề 1">
            <a:extLst>
              <a:ext uri="{FF2B5EF4-FFF2-40B4-BE49-F238E27FC236}">
                <a16:creationId xmlns:a16="http://schemas.microsoft.com/office/drawing/2014/main" id="{5EBE4EF1-ECFC-BC07-2FFC-49C5F8EB0976}"/>
              </a:ext>
            </a:extLst>
          </p:cNvPr>
          <p:cNvSpPr txBox="1">
            <a:spLocks/>
          </p:cNvSpPr>
          <p:nvPr/>
        </p:nvSpPr>
        <p:spPr>
          <a:xfrm>
            <a:off x="628650" y="63829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/>
              <a:t>ĐIỀU TRỊ</a:t>
            </a:r>
            <a:r>
              <a:rPr lang="en-US" sz="4000" kern="1200">
                <a:latin typeface="+mj-lt"/>
                <a:ea typeface="+mj-ea"/>
                <a:cs typeface="+mj-cs"/>
              </a:rPr>
              <a:t>:</a:t>
            </a:r>
            <a:br>
              <a:rPr lang="en-US" sz="4000" kern="1200"/>
            </a:br>
            <a:r>
              <a:rPr lang="en-US" sz="4000" kern="1200">
                <a:latin typeface="+mj-lt"/>
                <a:ea typeface="+mj-ea"/>
                <a:cs typeface="+mj-cs"/>
              </a:rPr>
              <a:t> - </a:t>
            </a:r>
            <a:r>
              <a:rPr lang="en-US" sz="4000" kern="1200" err="1">
                <a:latin typeface="+mj-lt"/>
                <a:ea typeface="+mj-ea"/>
                <a:cs typeface="+mj-cs"/>
              </a:rPr>
              <a:t>Phẫu</a:t>
            </a:r>
            <a:r>
              <a:rPr lang="en-US" sz="4000" kern="1200">
                <a:latin typeface="+mj-lt"/>
                <a:ea typeface="+mj-ea"/>
                <a:cs typeface="+mj-cs"/>
              </a:rPr>
              <a:t> </a:t>
            </a:r>
            <a:r>
              <a:rPr lang="en-US" sz="4000" kern="1200" err="1">
                <a:latin typeface="+mj-lt"/>
                <a:ea typeface="+mj-ea"/>
                <a:cs typeface="+mj-cs"/>
              </a:rPr>
              <a:t>thuật</a:t>
            </a:r>
            <a:r>
              <a:rPr lang="en-US" sz="4000" kern="1200">
                <a:latin typeface="+mj-lt"/>
                <a:ea typeface="+mj-ea"/>
                <a:cs typeface="+mj-cs"/>
              </a:rPr>
              <a:t> </a:t>
            </a:r>
            <a:r>
              <a:rPr lang="en-US" sz="4000" kern="1200" err="1">
                <a:latin typeface="+mj-lt"/>
                <a:ea typeface="+mj-ea"/>
                <a:cs typeface="+mj-cs"/>
              </a:rPr>
              <a:t>nội</a:t>
            </a:r>
            <a:r>
              <a:rPr lang="en-US" sz="4000" kern="1200">
                <a:latin typeface="+mj-lt"/>
                <a:ea typeface="+mj-ea"/>
                <a:cs typeface="+mj-cs"/>
              </a:rPr>
              <a:t> soi </a:t>
            </a:r>
            <a:r>
              <a:rPr lang="en-US" sz="4000" kern="1200" err="1">
                <a:latin typeface="+mj-lt"/>
                <a:ea typeface="+mj-ea"/>
                <a:cs typeface="+mj-cs"/>
              </a:rPr>
              <a:t>cắt</a:t>
            </a:r>
            <a:r>
              <a:rPr lang="en-US" sz="4000" kern="1200">
                <a:latin typeface="+mj-lt"/>
                <a:ea typeface="+mj-ea"/>
                <a:cs typeface="+mj-cs"/>
              </a:rPr>
              <a:t> RT</a:t>
            </a:r>
          </a:p>
          <a:p>
            <a:pPr>
              <a:spcAft>
                <a:spcPts val="600"/>
              </a:spcAft>
            </a:pP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8288"/>
                      <a:gd name="connsiteX1" fmla="*/ 434157 w 8140446"/>
                      <a:gd name="connsiteY1" fmla="*/ 0 h 18288"/>
                      <a:gd name="connsiteX2" fmla="*/ 1193932 w 8140446"/>
                      <a:gd name="connsiteY2" fmla="*/ 0 h 18288"/>
                      <a:gd name="connsiteX3" fmla="*/ 1628089 w 8140446"/>
                      <a:gd name="connsiteY3" fmla="*/ 0 h 18288"/>
                      <a:gd name="connsiteX4" fmla="*/ 2225055 w 8140446"/>
                      <a:gd name="connsiteY4" fmla="*/ 0 h 18288"/>
                      <a:gd name="connsiteX5" fmla="*/ 3066235 w 8140446"/>
                      <a:gd name="connsiteY5" fmla="*/ 0 h 18288"/>
                      <a:gd name="connsiteX6" fmla="*/ 3744605 w 8140446"/>
                      <a:gd name="connsiteY6" fmla="*/ 0 h 18288"/>
                      <a:gd name="connsiteX7" fmla="*/ 4504380 w 8140446"/>
                      <a:gd name="connsiteY7" fmla="*/ 0 h 18288"/>
                      <a:gd name="connsiteX8" fmla="*/ 5101346 w 8140446"/>
                      <a:gd name="connsiteY8" fmla="*/ 0 h 18288"/>
                      <a:gd name="connsiteX9" fmla="*/ 5779717 w 8140446"/>
                      <a:gd name="connsiteY9" fmla="*/ 0 h 18288"/>
                      <a:gd name="connsiteX10" fmla="*/ 6620896 w 8140446"/>
                      <a:gd name="connsiteY10" fmla="*/ 0 h 18288"/>
                      <a:gd name="connsiteX11" fmla="*/ 7136458 w 8140446"/>
                      <a:gd name="connsiteY11" fmla="*/ 0 h 18288"/>
                      <a:gd name="connsiteX12" fmla="*/ 8140446 w 8140446"/>
                      <a:gd name="connsiteY12" fmla="*/ 0 h 18288"/>
                      <a:gd name="connsiteX13" fmla="*/ 8140446 w 8140446"/>
                      <a:gd name="connsiteY13" fmla="*/ 18288 h 18288"/>
                      <a:gd name="connsiteX14" fmla="*/ 7543480 w 8140446"/>
                      <a:gd name="connsiteY14" fmla="*/ 18288 h 18288"/>
                      <a:gd name="connsiteX15" fmla="*/ 7109323 w 8140446"/>
                      <a:gd name="connsiteY15" fmla="*/ 18288 h 18288"/>
                      <a:gd name="connsiteX16" fmla="*/ 6430952 w 8140446"/>
                      <a:gd name="connsiteY16" fmla="*/ 18288 h 18288"/>
                      <a:gd name="connsiteX17" fmla="*/ 5915391 w 8140446"/>
                      <a:gd name="connsiteY17" fmla="*/ 18288 h 18288"/>
                      <a:gd name="connsiteX18" fmla="*/ 5237020 w 8140446"/>
                      <a:gd name="connsiteY18" fmla="*/ 18288 h 18288"/>
                      <a:gd name="connsiteX19" fmla="*/ 4558650 w 8140446"/>
                      <a:gd name="connsiteY19" fmla="*/ 18288 h 18288"/>
                      <a:gd name="connsiteX20" fmla="*/ 3880279 w 8140446"/>
                      <a:gd name="connsiteY20" fmla="*/ 18288 h 18288"/>
                      <a:gd name="connsiteX21" fmla="*/ 3201909 w 8140446"/>
                      <a:gd name="connsiteY21" fmla="*/ 18288 h 18288"/>
                      <a:gd name="connsiteX22" fmla="*/ 2604943 w 8140446"/>
                      <a:gd name="connsiteY22" fmla="*/ 18288 h 18288"/>
                      <a:gd name="connsiteX23" fmla="*/ 1845168 w 8140446"/>
                      <a:gd name="connsiteY23" fmla="*/ 18288 h 18288"/>
                      <a:gd name="connsiteX24" fmla="*/ 1166797 w 8140446"/>
                      <a:gd name="connsiteY24" fmla="*/ 18288 h 18288"/>
                      <a:gd name="connsiteX25" fmla="*/ 0 w 8140446"/>
                      <a:gd name="connsiteY25" fmla="*/ 18288 h 18288"/>
                      <a:gd name="connsiteX26" fmla="*/ 0 w 8140446"/>
                      <a:gd name="connsiteY2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8288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314" y="7702"/>
                          <a:pt x="8140234" y="13511"/>
                          <a:pt x="8140446" y="18288"/>
                        </a:cubicBezTo>
                        <a:cubicBezTo>
                          <a:pt x="7906329" y="-3043"/>
                          <a:pt x="7681180" y="27465"/>
                          <a:pt x="7543480" y="18288"/>
                        </a:cubicBezTo>
                        <a:cubicBezTo>
                          <a:pt x="7405780" y="9111"/>
                          <a:pt x="7216607" y="3660"/>
                          <a:pt x="7109323" y="18288"/>
                        </a:cubicBezTo>
                        <a:cubicBezTo>
                          <a:pt x="7002039" y="32916"/>
                          <a:pt x="6576231" y="42692"/>
                          <a:pt x="6430952" y="18288"/>
                        </a:cubicBezTo>
                        <a:cubicBezTo>
                          <a:pt x="6285673" y="-6116"/>
                          <a:pt x="6138840" y="34521"/>
                          <a:pt x="5915391" y="18288"/>
                        </a:cubicBezTo>
                        <a:cubicBezTo>
                          <a:pt x="5691942" y="2055"/>
                          <a:pt x="5459460" y="51666"/>
                          <a:pt x="5237020" y="18288"/>
                        </a:cubicBezTo>
                        <a:cubicBezTo>
                          <a:pt x="5014580" y="-15090"/>
                          <a:pt x="4747677" y="40449"/>
                          <a:pt x="4558650" y="18288"/>
                        </a:cubicBezTo>
                        <a:cubicBezTo>
                          <a:pt x="4369623" y="-3873"/>
                          <a:pt x="4146061" y="12568"/>
                          <a:pt x="3880279" y="18288"/>
                        </a:cubicBezTo>
                        <a:cubicBezTo>
                          <a:pt x="3614497" y="24008"/>
                          <a:pt x="3473808" y="-12908"/>
                          <a:pt x="3201909" y="18288"/>
                        </a:cubicBezTo>
                        <a:cubicBezTo>
                          <a:pt x="2930010" y="49484"/>
                          <a:pt x="2728175" y="-3430"/>
                          <a:pt x="2604943" y="18288"/>
                        </a:cubicBezTo>
                        <a:cubicBezTo>
                          <a:pt x="2481711" y="40006"/>
                          <a:pt x="2004334" y="26952"/>
                          <a:pt x="1845168" y="18288"/>
                        </a:cubicBezTo>
                        <a:cubicBezTo>
                          <a:pt x="1686003" y="9624"/>
                          <a:pt x="1375070" y="37580"/>
                          <a:pt x="1166797" y="18288"/>
                        </a:cubicBezTo>
                        <a:cubicBezTo>
                          <a:pt x="958524" y="-1004"/>
                          <a:pt x="342846" y="8880"/>
                          <a:pt x="0" y="18288"/>
                        </a:cubicBezTo>
                        <a:cubicBezTo>
                          <a:pt x="129" y="13298"/>
                          <a:pt x="-675" y="6857"/>
                          <a:pt x="0" y="0"/>
                        </a:cubicBezTo>
                        <a:close/>
                      </a:path>
                      <a:path w="8140446" h="18288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40458" y="8833"/>
                          <a:pt x="8140986" y="9830"/>
                          <a:pt x="8140446" y="18288"/>
                        </a:cubicBezTo>
                        <a:cubicBezTo>
                          <a:pt x="7959314" y="3345"/>
                          <a:pt x="7870113" y="10437"/>
                          <a:pt x="7706289" y="18288"/>
                        </a:cubicBezTo>
                        <a:cubicBezTo>
                          <a:pt x="7542465" y="26139"/>
                          <a:pt x="7157940" y="17482"/>
                          <a:pt x="6865109" y="18288"/>
                        </a:cubicBezTo>
                        <a:cubicBezTo>
                          <a:pt x="6572278" y="19094"/>
                          <a:pt x="6524256" y="38051"/>
                          <a:pt x="6349548" y="18288"/>
                        </a:cubicBezTo>
                        <a:cubicBezTo>
                          <a:pt x="6174840" y="-1475"/>
                          <a:pt x="5951624" y="174"/>
                          <a:pt x="5671177" y="18288"/>
                        </a:cubicBezTo>
                        <a:cubicBezTo>
                          <a:pt x="5390730" y="36402"/>
                          <a:pt x="5222992" y="60058"/>
                          <a:pt x="4829998" y="18288"/>
                        </a:cubicBezTo>
                        <a:cubicBezTo>
                          <a:pt x="4437004" y="-23482"/>
                          <a:pt x="4344181" y="39087"/>
                          <a:pt x="4151627" y="18288"/>
                        </a:cubicBezTo>
                        <a:cubicBezTo>
                          <a:pt x="3959073" y="-2511"/>
                          <a:pt x="3886970" y="32875"/>
                          <a:pt x="3717470" y="18288"/>
                        </a:cubicBezTo>
                        <a:cubicBezTo>
                          <a:pt x="3547970" y="3701"/>
                          <a:pt x="3451521" y="31872"/>
                          <a:pt x="3201909" y="18288"/>
                        </a:cubicBezTo>
                        <a:cubicBezTo>
                          <a:pt x="2952297" y="4704"/>
                          <a:pt x="2543413" y="6029"/>
                          <a:pt x="2360729" y="18288"/>
                        </a:cubicBezTo>
                        <a:cubicBezTo>
                          <a:pt x="2178045" y="30547"/>
                          <a:pt x="1906056" y="25847"/>
                          <a:pt x="1682359" y="18288"/>
                        </a:cubicBezTo>
                        <a:cubicBezTo>
                          <a:pt x="1458662" y="10730"/>
                          <a:pt x="1330405" y="8046"/>
                          <a:pt x="1166797" y="18288"/>
                        </a:cubicBezTo>
                        <a:cubicBezTo>
                          <a:pt x="1003189" y="28530"/>
                          <a:pt x="278098" y="19533"/>
                          <a:pt x="0" y="18288"/>
                        </a:cubicBezTo>
                        <a:cubicBezTo>
                          <a:pt x="74" y="14054"/>
                          <a:pt x="-46" y="69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527C97E-2040-0CA8-6FB6-5F8697C6C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16931"/>
            <a:ext cx="78867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Nguy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biến</a:t>
            </a:r>
            <a:r>
              <a:rPr lang="en-US"/>
              <a:t> </a:t>
            </a:r>
            <a:r>
              <a:rPr lang="en-US" err="1"/>
              <a:t>chứng</a:t>
            </a:r>
            <a:r>
              <a:rPr lang="en-US"/>
              <a:t> </a:t>
            </a:r>
            <a:r>
              <a:rPr lang="en-US" err="1"/>
              <a:t>phẫu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: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err="1"/>
              <a:t>ruột</a:t>
            </a:r>
            <a:r>
              <a:rPr lang="en-US"/>
              <a:t> </a:t>
            </a:r>
            <a:r>
              <a:rPr lang="en-US" err="1"/>
              <a:t>thừa</a:t>
            </a:r>
            <a:r>
              <a:rPr lang="en-US"/>
              <a:t> </a:t>
            </a:r>
            <a:r>
              <a:rPr lang="en-US" err="1"/>
              <a:t>vỡ</a:t>
            </a:r>
            <a:r>
              <a:rPr lang="en-US"/>
              <a:t>, </a:t>
            </a:r>
            <a:r>
              <a:rPr lang="en-US" err="1"/>
              <a:t>tụ</a:t>
            </a:r>
            <a:r>
              <a:rPr lang="en-US"/>
              <a:t> </a:t>
            </a:r>
            <a:r>
              <a:rPr lang="en-US" err="1"/>
              <a:t>dịch</a:t>
            </a:r>
            <a:r>
              <a:rPr lang="en-US"/>
              <a:t>, </a:t>
            </a:r>
            <a:r>
              <a:rPr lang="en-US" err="1"/>
              <a:t>chảy</a:t>
            </a:r>
            <a:r>
              <a:rPr lang="en-US"/>
              <a:t> </a:t>
            </a:r>
            <a:r>
              <a:rPr lang="en-US" err="1"/>
              <a:t>máu</a:t>
            </a:r>
            <a:r>
              <a:rPr lang="en-US"/>
              <a:t>,  </a:t>
            </a:r>
            <a:r>
              <a:rPr lang="en-US" err="1"/>
              <a:t>nhiễm</a:t>
            </a:r>
            <a:r>
              <a:rPr lang="en-US"/>
              <a:t> </a:t>
            </a:r>
            <a:r>
              <a:rPr lang="en-US" err="1"/>
              <a:t>khuẩn</a:t>
            </a:r>
            <a:r>
              <a:rPr lang="en-US"/>
              <a:t> </a:t>
            </a:r>
            <a:r>
              <a:rPr lang="en-US" err="1"/>
              <a:t>lỗ</a:t>
            </a:r>
            <a:r>
              <a:rPr lang="en-US"/>
              <a:t> trocar, </a:t>
            </a:r>
            <a:r>
              <a:rPr lang="en-US" err="1"/>
              <a:t>tổn</a:t>
            </a:r>
            <a:r>
              <a:rPr lang="en-US"/>
              <a:t> </a:t>
            </a:r>
            <a:r>
              <a:rPr lang="en-US" err="1"/>
              <a:t>thương</a:t>
            </a:r>
            <a:r>
              <a:rPr lang="en-US"/>
              <a:t> </a:t>
            </a:r>
            <a:r>
              <a:rPr lang="en-US" err="1"/>
              <a:t>tạng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r>
              <a:rPr lang="en-US" err="1"/>
              <a:t>Kháng</a:t>
            </a:r>
            <a:r>
              <a:rPr lang="en-US"/>
              <a:t> </a:t>
            </a:r>
            <a:r>
              <a:rPr lang="en-US" err="1"/>
              <a:t>sinh</a:t>
            </a:r>
            <a:r>
              <a:rPr lang="en-US"/>
              <a:t> </a:t>
            </a:r>
            <a:r>
              <a:rPr lang="en-US" err="1"/>
              <a:t>điều</a:t>
            </a:r>
            <a:r>
              <a:rPr lang="en-US"/>
              <a:t> </a:t>
            </a:r>
            <a:r>
              <a:rPr lang="en-US" err="1"/>
              <a:t>trị</a:t>
            </a:r>
            <a:r>
              <a:rPr lang="en-US"/>
              <a:t> </a:t>
            </a:r>
            <a:r>
              <a:rPr lang="en-US" err="1"/>
              <a:t>sau</a:t>
            </a:r>
            <a:r>
              <a:rPr lang="en-US"/>
              <a:t> </a:t>
            </a:r>
            <a:r>
              <a:rPr lang="en-US" err="1"/>
              <a:t>phẫu</a:t>
            </a:r>
            <a:r>
              <a:rPr lang="en-US"/>
              <a:t> </a:t>
            </a:r>
            <a:r>
              <a:rPr lang="en-US" err="1"/>
              <a:t>thuật</a:t>
            </a:r>
            <a:r>
              <a:rPr lang="en-US"/>
              <a:t> 4-7d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72714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5FA8740-B2CD-21FB-341A-9A29A75D0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31115" cy="1339940"/>
          </a:xfrm>
        </p:spPr>
        <p:txBody>
          <a:bodyPr>
            <a:normAutofit fontScale="90000"/>
          </a:bodyPr>
          <a:lstStyle/>
          <a:p>
            <a:r>
              <a:rPr lang="vi-VN" err="1">
                <a:latin typeface="Times New Roman"/>
                <a:cs typeface="Times New Roman"/>
              </a:rPr>
              <a:t>Chẩn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đoán</a:t>
            </a:r>
            <a:r>
              <a:rPr lang="vi-VN">
                <a:latin typeface="Times New Roman"/>
                <a:cs typeface="Times New Roman"/>
              </a:rPr>
              <a:t> sau </a:t>
            </a:r>
            <a:r>
              <a:rPr lang="vi-VN" err="1">
                <a:latin typeface="Times New Roman"/>
                <a:cs typeface="Times New Roman"/>
              </a:rPr>
              <a:t>mổ</a:t>
            </a:r>
            <a:r>
              <a:rPr lang="vi-VN">
                <a:latin typeface="Times New Roman"/>
                <a:cs typeface="Times New Roman"/>
              </a:rPr>
              <a:t>: </a:t>
            </a:r>
            <a:br>
              <a:rPr lang="vi-VN">
                <a:latin typeface="Times New Roman"/>
                <a:cs typeface="Times New Roman"/>
              </a:rPr>
            </a:br>
            <a:r>
              <a:rPr lang="vi-VN" sz="4000">
                <a:latin typeface="Times New Roman"/>
                <a:cs typeface="Times New Roman"/>
              </a:rPr>
              <a:t>VRT </a:t>
            </a:r>
            <a:r>
              <a:rPr lang="vi-VN" sz="4000" err="1">
                <a:latin typeface="Times New Roman"/>
                <a:cs typeface="Times New Roman"/>
              </a:rPr>
              <a:t>biến</a:t>
            </a:r>
            <a:r>
              <a:rPr lang="vi-VN" sz="4000">
                <a:latin typeface="Times New Roman"/>
                <a:cs typeface="Times New Roman"/>
              </a:rPr>
              <a:t> </a:t>
            </a:r>
            <a:r>
              <a:rPr lang="vi-VN" sz="4000" err="1">
                <a:latin typeface="Times New Roman"/>
                <a:cs typeface="Times New Roman"/>
              </a:rPr>
              <a:t>chứng</a:t>
            </a:r>
            <a:r>
              <a:rPr lang="vi-VN" sz="4000">
                <a:latin typeface="Times New Roman"/>
                <a:cs typeface="Times New Roman"/>
              </a:rPr>
              <a:t> viêm </a:t>
            </a:r>
            <a:r>
              <a:rPr lang="vi-VN" sz="4000" err="1">
                <a:latin typeface="Times New Roman"/>
                <a:cs typeface="Times New Roman"/>
              </a:rPr>
              <a:t>phúc</a:t>
            </a:r>
            <a:r>
              <a:rPr lang="vi-VN" sz="4000">
                <a:latin typeface="Times New Roman"/>
                <a:cs typeface="Times New Roman"/>
              </a:rPr>
              <a:t> </a:t>
            </a:r>
            <a:r>
              <a:rPr lang="vi-VN" sz="4000" err="1">
                <a:latin typeface="Times New Roman"/>
                <a:cs typeface="Times New Roman"/>
              </a:rPr>
              <a:t>mạc</a:t>
            </a:r>
            <a:r>
              <a:rPr lang="vi-VN" sz="4000">
                <a:latin typeface="Times New Roman"/>
                <a:cs typeface="Times New Roman"/>
              </a:rPr>
              <a:t> khu </a:t>
            </a:r>
            <a:r>
              <a:rPr lang="vi-VN" sz="4000" err="1">
                <a:latin typeface="Times New Roman"/>
                <a:cs typeface="Times New Roman"/>
              </a:rPr>
              <a:t>trú</a:t>
            </a:r>
          </a:p>
        </p:txBody>
      </p:sp>
      <p:pic>
        <p:nvPicPr>
          <p:cNvPr id="4" name="Hình ảnh 4" descr="Ảnh có chứa văn bản&#10;&#10;Mô tả được tự động tạo">
            <a:extLst>
              <a:ext uri="{FF2B5EF4-FFF2-40B4-BE49-F238E27FC236}">
                <a16:creationId xmlns:a16="http://schemas.microsoft.com/office/drawing/2014/main" id="{C1B0F95A-C4F3-5D67-47CB-6F222FEFA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231" t="24203" r="8462" b="35797"/>
          <a:stretch/>
        </p:blipFill>
        <p:spPr>
          <a:xfrm>
            <a:off x="1071192" y="2271323"/>
            <a:ext cx="6525191" cy="3970991"/>
          </a:xfrm>
        </p:spPr>
      </p:pic>
    </p:spTree>
    <p:extLst>
      <p:ext uri="{BB962C8B-B14F-4D97-AF65-F5344CB8AC3E}">
        <p14:creationId xmlns:p14="http://schemas.microsoft.com/office/powerpoint/2010/main" val="13934873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Hình ảnh 4">
            <a:extLst>
              <a:ext uri="{FF2B5EF4-FFF2-40B4-BE49-F238E27FC236}">
                <a16:creationId xmlns:a16="http://schemas.microsoft.com/office/drawing/2014/main" id="{4771A1FD-416B-C256-2401-E6B73B289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958" r="13028" b="-1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05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ệnh viêm ruột thừa cấp, mãn tính: Dấu hiệu và điều trị | BVĐK Tâm An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4" t="22177" r="66601"/>
          <a:stretch/>
        </p:blipFill>
        <p:spPr bwMode="auto">
          <a:xfrm>
            <a:off x="7130637" y="2781300"/>
            <a:ext cx="1901042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LÂM SÀNG</a:t>
            </a:r>
            <a:br>
              <a:rPr lang="en-US" b="1"/>
            </a:br>
            <a:r>
              <a:rPr lang="en-US" sz="3300" b="1"/>
              <a:t>TRIỆU CHỨNG CƠ NĂNG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54966" y="1719532"/>
            <a:ext cx="7827034" cy="448283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i="1" err="1"/>
              <a:t>Đau</a:t>
            </a:r>
            <a:r>
              <a:rPr lang="en-US" b="1" i="1"/>
              <a:t> </a:t>
            </a:r>
            <a:r>
              <a:rPr lang="en-US" b="1" i="1" err="1"/>
              <a:t>bụng</a:t>
            </a:r>
            <a:r>
              <a:rPr lang="en-US"/>
              <a:t>: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sớm</a:t>
            </a:r>
            <a:r>
              <a:rPr lang="en-US"/>
              <a:t>+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gặp</a:t>
            </a:r>
            <a:endParaRPr lang="en-US"/>
          </a:p>
          <a:p>
            <a:pPr>
              <a:buFontTx/>
              <a:buChar char="-"/>
            </a:pPr>
            <a:r>
              <a:rPr lang="en-US" err="1"/>
              <a:t>Kiểu</a:t>
            </a:r>
            <a:r>
              <a:rPr lang="en-US"/>
              <a:t> </a:t>
            </a:r>
            <a:r>
              <a:rPr lang="en-US" err="1"/>
              <a:t>đau</a:t>
            </a:r>
            <a:r>
              <a:rPr lang="en-US"/>
              <a:t> di </a:t>
            </a:r>
            <a:r>
              <a:rPr lang="en-US" err="1"/>
              <a:t>chuyển</a:t>
            </a:r>
            <a:r>
              <a:rPr lang="en-US"/>
              <a:t>: </a:t>
            </a:r>
            <a:r>
              <a:rPr lang="en-US" err="1"/>
              <a:t>trên</a:t>
            </a:r>
            <a:r>
              <a:rPr lang="en-US"/>
              <a:t>/</a:t>
            </a:r>
            <a:r>
              <a:rPr lang="en-US" err="1"/>
              <a:t>quanh</a:t>
            </a:r>
            <a:r>
              <a:rPr lang="en-US"/>
              <a:t> </a:t>
            </a:r>
            <a:r>
              <a:rPr lang="en-US" err="1"/>
              <a:t>rốn</a:t>
            </a:r>
            <a:r>
              <a:rPr lang="en-US"/>
              <a:t> </a:t>
            </a:r>
            <a:r>
              <a:rPr lang="en-US">
                <a:sym typeface="Wingdings" pitchFamily="2" charset="2"/>
              </a:rPr>
              <a:t> </a:t>
            </a:r>
            <a:r>
              <a:rPr lang="en-US" err="1">
                <a:sym typeface="Wingdings" pitchFamily="2" charset="2"/>
              </a:rPr>
              <a:t>hố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chậu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phải</a:t>
            </a:r>
            <a:endParaRPr lang="en-US">
              <a:sym typeface="Wingdings" pitchFamily="2" charset="2"/>
            </a:endParaRP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   </a:t>
            </a:r>
            <a:r>
              <a:rPr lang="en-US" err="1">
                <a:sym typeface="Wingdings" pitchFamily="2" charset="2"/>
              </a:rPr>
              <a:t>Âm</a:t>
            </a:r>
            <a:r>
              <a:rPr lang="en-US">
                <a:sym typeface="Wingdings" pitchFamily="2" charset="2"/>
              </a:rPr>
              <a:t> ỉ, </a:t>
            </a:r>
            <a:r>
              <a:rPr lang="en-US" err="1">
                <a:sym typeface="Wingdings" pitchFamily="2" charset="2"/>
              </a:rPr>
              <a:t>liên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tục</a:t>
            </a:r>
            <a:r>
              <a:rPr lang="en-US">
                <a:sym typeface="Wingdings" pitchFamily="2" charset="2"/>
              </a:rPr>
              <a:t>, </a:t>
            </a:r>
            <a:r>
              <a:rPr lang="en-US" err="1">
                <a:sym typeface="Wingdings" pitchFamily="2" charset="2"/>
              </a:rPr>
              <a:t>tăng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dần</a:t>
            </a:r>
            <a:endParaRPr lang="en-US"/>
          </a:p>
          <a:p>
            <a:pPr>
              <a:buFontTx/>
              <a:buChar char="-"/>
            </a:pPr>
            <a:r>
              <a:rPr lang="en-US"/>
              <a:t>25% BN </a:t>
            </a:r>
            <a:r>
              <a:rPr lang="en-US" err="1"/>
              <a:t>đau</a:t>
            </a:r>
            <a:r>
              <a:rPr lang="en-US"/>
              <a:t> ở </a:t>
            </a:r>
            <a:r>
              <a:rPr lang="en-US" err="1"/>
              <a:t>hố</a:t>
            </a:r>
            <a:r>
              <a:rPr lang="en-US"/>
              <a:t> </a:t>
            </a:r>
            <a:r>
              <a:rPr lang="en-US" err="1"/>
              <a:t>chậu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ngay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đầu</a:t>
            </a:r>
            <a:endParaRPr lang="en-US"/>
          </a:p>
          <a:p>
            <a:pPr>
              <a:buFontTx/>
              <a:buChar char="-"/>
            </a:pPr>
            <a:r>
              <a:rPr lang="en-US" err="1"/>
              <a:t>Vị</a:t>
            </a:r>
            <a:r>
              <a:rPr lang="en-US"/>
              <a:t> </a:t>
            </a:r>
            <a:r>
              <a:rPr lang="en-US" err="1"/>
              <a:t>trí</a:t>
            </a:r>
            <a:r>
              <a:rPr lang="en-US"/>
              <a:t> </a:t>
            </a:r>
            <a:r>
              <a:rPr lang="en-US" err="1"/>
              <a:t>đau</a:t>
            </a:r>
            <a:r>
              <a:rPr lang="en-US"/>
              <a:t> </a:t>
            </a:r>
            <a:r>
              <a:rPr lang="en-US" err="1"/>
              <a:t>khác</a:t>
            </a:r>
            <a:r>
              <a:rPr lang="en-US"/>
              <a:t>: </a:t>
            </a:r>
            <a:r>
              <a:rPr lang="en-US" err="1"/>
              <a:t>đau</a:t>
            </a:r>
            <a:r>
              <a:rPr lang="en-US"/>
              <a:t> </a:t>
            </a:r>
            <a:r>
              <a:rPr lang="en-US" err="1"/>
              <a:t>hông</a:t>
            </a:r>
            <a:r>
              <a:rPr lang="en-US"/>
              <a:t> </a:t>
            </a:r>
            <a:r>
              <a:rPr lang="en-US" err="1"/>
              <a:t>lưng</a:t>
            </a:r>
            <a:r>
              <a:rPr lang="en-US"/>
              <a:t>, </a:t>
            </a:r>
            <a:r>
              <a:rPr lang="en-US" err="1"/>
              <a:t>đau</a:t>
            </a:r>
            <a:r>
              <a:rPr lang="en-US"/>
              <a:t> </a:t>
            </a:r>
            <a:r>
              <a:rPr lang="en-US" err="1"/>
              <a:t>hạ</a:t>
            </a:r>
            <a:r>
              <a:rPr lang="en-US"/>
              <a:t> </a:t>
            </a:r>
            <a:r>
              <a:rPr lang="en-US" err="1"/>
              <a:t>vị</a:t>
            </a:r>
            <a:r>
              <a:rPr lang="en-US"/>
              <a:t>, 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/>
              <a:t>    </a:t>
            </a:r>
            <a:r>
              <a:rPr lang="en-US" err="1"/>
              <a:t>đau</a:t>
            </a:r>
            <a:r>
              <a:rPr lang="en-US"/>
              <a:t> </a:t>
            </a:r>
            <a:r>
              <a:rPr lang="en-US" err="1"/>
              <a:t>hạ</a:t>
            </a:r>
            <a:r>
              <a:rPr lang="en-US"/>
              <a:t> </a:t>
            </a:r>
            <a:r>
              <a:rPr lang="en-US" err="1"/>
              <a:t>sườn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r>
              <a:rPr lang="en-US" b="1" i="1" err="1"/>
              <a:t>Rối</a:t>
            </a:r>
            <a:r>
              <a:rPr lang="en-US" b="1" i="1"/>
              <a:t> </a:t>
            </a:r>
            <a:r>
              <a:rPr lang="en-US" b="1" i="1" err="1"/>
              <a:t>loạn</a:t>
            </a:r>
            <a:r>
              <a:rPr lang="en-US" b="1" i="1"/>
              <a:t> </a:t>
            </a:r>
            <a:r>
              <a:rPr lang="en-US" b="1" i="1" err="1"/>
              <a:t>tiêu</a:t>
            </a:r>
            <a:r>
              <a:rPr lang="en-US" b="1" i="1"/>
              <a:t> </a:t>
            </a:r>
            <a:r>
              <a:rPr lang="en-US" b="1" i="1" err="1"/>
              <a:t>hóa</a:t>
            </a:r>
            <a:r>
              <a:rPr lang="en-US" b="1" i="1"/>
              <a:t>: </a:t>
            </a:r>
            <a:endParaRPr lang="en-US" b="1" i="1">
              <a:cs typeface="Calibri"/>
            </a:endParaRPr>
          </a:p>
          <a:p>
            <a:pPr>
              <a:buFontTx/>
              <a:buChar char="-"/>
            </a:pPr>
            <a:r>
              <a:rPr lang="en-US"/>
              <a:t>Chán </a:t>
            </a:r>
            <a:r>
              <a:rPr lang="en-US" err="1"/>
              <a:t>ăn</a:t>
            </a:r>
            <a:r>
              <a:rPr lang="en-US"/>
              <a:t>/ </a:t>
            </a:r>
            <a:r>
              <a:rPr lang="en-US" err="1"/>
              <a:t>ăn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ngon</a:t>
            </a:r>
            <a:r>
              <a:rPr lang="en-US"/>
              <a:t> (&gt;90%)</a:t>
            </a:r>
            <a:endParaRPr lang="en-US">
              <a:cs typeface="Calibri"/>
            </a:endParaRPr>
          </a:p>
          <a:p>
            <a:pPr>
              <a:buFontTx/>
              <a:buChar char="-"/>
            </a:pPr>
            <a:r>
              <a:rPr lang="en-US" err="1"/>
              <a:t>Buồn</a:t>
            </a:r>
            <a:r>
              <a:rPr lang="en-US"/>
              <a:t> </a:t>
            </a:r>
            <a:r>
              <a:rPr lang="en-US" err="1"/>
              <a:t>nôn</a:t>
            </a:r>
            <a:r>
              <a:rPr lang="en-US"/>
              <a:t>/ </a:t>
            </a:r>
            <a:r>
              <a:rPr lang="en-US" err="1"/>
              <a:t>nôn</a:t>
            </a:r>
            <a:r>
              <a:rPr lang="en-US"/>
              <a:t> (60-80%)</a:t>
            </a:r>
            <a:endParaRPr lang="en-US">
              <a:cs typeface="Calibri"/>
            </a:endParaRPr>
          </a:p>
          <a:p>
            <a:r>
              <a:rPr lang="en-US" b="1" i="1" err="1"/>
              <a:t>Sốt</a:t>
            </a:r>
            <a:r>
              <a:rPr lang="en-US" b="1" i="1"/>
              <a:t>:</a:t>
            </a:r>
            <a:endParaRPr lang="en-US" b="1" i="1">
              <a:cs typeface="Calibri"/>
            </a:endParaRPr>
          </a:p>
          <a:p>
            <a:endParaRPr lang="en-US"/>
          </a:p>
          <a:p>
            <a:pPr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6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sz="3200" b="1"/>
              <a:t>LÂM SÀNG</a:t>
            </a:r>
            <a:br>
              <a:rPr lang="en-US" sz="3100" b="1"/>
            </a:br>
            <a:r>
              <a:rPr lang="en-US" sz="2400" b="1"/>
              <a:t>TRIỆU CHỨNG THỰC THỂ</a:t>
            </a:r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A7179588-D303-736F-913E-4D5AFD3A3C6F}"/>
              </a:ext>
            </a:extLst>
          </p:cNvPr>
          <p:cNvGrpSpPr/>
          <p:nvPr/>
        </p:nvGrpSpPr>
        <p:grpSpPr>
          <a:xfrm>
            <a:off x="4374056" y="2501707"/>
            <a:ext cx="4387985" cy="4045873"/>
            <a:chOff x="4374056" y="2501707"/>
            <a:chExt cx="4387985" cy="4045873"/>
          </a:xfrm>
        </p:grpSpPr>
        <p:pic>
          <p:nvPicPr>
            <p:cNvPr id="6146" name="Picture 2" descr="Tập tin:McBurney.JPG – Wikipedia tiếng Việ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374056" y="2501707"/>
              <a:ext cx="4387985" cy="4045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" name="Đường kết nối Mũi tên Thẳng 1">
              <a:extLst>
                <a:ext uri="{FF2B5EF4-FFF2-40B4-BE49-F238E27FC236}">
                  <a16:creationId xmlns:a16="http://schemas.microsoft.com/office/drawing/2014/main" id="{B52F1150-86C0-E801-D5FF-B081EED5ED37}"/>
                </a:ext>
              </a:extLst>
            </p:cNvPr>
            <p:cNvCxnSpPr/>
            <p:nvPr/>
          </p:nvCxnSpPr>
          <p:spPr>
            <a:xfrm>
              <a:off x="5753820" y="5574101"/>
              <a:ext cx="2789205" cy="43132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1" y="1782981"/>
            <a:ext cx="5896136" cy="43939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err="1"/>
              <a:t>Ấn</a:t>
            </a:r>
            <a:r>
              <a:rPr lang="en-US"/>
              <a:t> </a:t>
            </a:r>
            <a:r>
              <a:rPr lang="en-US" err="1"/>
              <a:t>đau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bụng</a:t>
            </a:r>
            <a:r>
              <a:rPr lang="en-US"/>
              <a:t> ¼ </a:t>
            </a:r>
            <a:r>
              <a:rPr lang="en-US" err="1"/>
              <a:t>dưới</a:t>
            </a:r>
            <a:r>
              <a:rPr lang="en-US"/>
              <a:t> </a:t>
            </a:r>
            <a:r>
              <a:rPr lang="en-US" err="1"/>
              <a:t>phải</a:t>
            </a:r>
            <a:endParaRPr lang="en-US">
              <a:cs typeface="Calibri"/>
            </a:endParaRPr>
          </a:p>
          <a:p>
            <a:r>
              <a:rPr lang="en-US" err="1"/>
              <a:t>Điểm</a:t>
            </a:r>
            <a:r>
              <a:rPr lang="en-US"/>
              <a:t> </a:t>
            </a:r>
            <a:r>
              <a:rPr lang="en-US" err="1"/>
              <a:t>đau</a:t>
            </a:r>
            <a:r>
              <a:rPr lang="en-US"/>
              <a:t>: McBurney, Lanz, </a:t>
            </a:r>
            <a:r>
              <a:rPr lang="en-US" err="1"/>
              <a:t>Clado</a:t>
            </a:r>
            <a:endParaRPr lang="en-US">
              <a:cs typeface="Calibri"/>
            </a:endParaRPr>
          </a:p>
          <a:p>
            <a:r>
              <a:rPr lang="en-US" err="1"/>
              <a:t>Dấu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 </a:t>
            </a:r>
            <a:r>
              <a:rPr lang="en-US" err="1"/>
              <a:t>ngón</a:t>
            </a:r>
            <a:r>
              <a:rPr lang="en-US"/>
              <a:t> </a:t>
            </a:r>
            <a:r>
              <a:rPr lang="en-US" err="1"/>
              <a:t>tay</a:t>
            </a:r>
            <a:r>
              <a:rPr lang="en-US"/>
              <a:t> </a:t>
            </a:r>
            <a:r>
              <a:rPr lang="en-US" err="1"/>
              <a:t>chỉ</a:t>
            </a:r>
            <a:endParaRPr lang="en-US">
              <a:cs typeface="Calibri"/>
            </a:endParaRPr>
          </a:p>
          <a:p>
            <a:r>
              <a:rPr lang="en-US"/>
              <a:t>Tam </a:t>
            </a:r>
            <a:r>
              <a:rPr lang="en-US" err="1"/>
              <a:t>giác</a:t>
            </a:r>
            <a:r>
              <a:rPr lang="en-US"/>
              <a:t> </a:t>
            </a:r>
            <a:r>
              <a:rPr lang="en-US" err="1"/>
              <a:t>tăng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da Sherren</a:t>
            </a:r>
            <a:endParaRPr lang="en-US"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Viết tay 5">
                <a:extLst>
                  <a:ext uri="{FF2B5EF4-FFF2-40B4-BE49-F238E27FC236}">
                    <a16:creationId xmlns:a16="http://schemas.microsoft.com/office/drawing/2014/main" id="{D6CFE565-D45B-89B5-6EC8-637994DB7870}"/>
                  </a:ext>
                </a:extLst>
              </p14:cNvPr>
              <p14:cNvContentPartPr/>
              <p14:nvPr/>
            </p14:nvContentPartPr>
            <p14:xfrm>
              <a:off x="6771964" y="5582764"/>
              <a:ext cx="28575" cy="47625"/>
            </p14:xfrm>
          </p:contentPart>
        </mc:Choice>
        <mc:Fallback xmlns="">
          <p:pic>
            <p:nvPicPr>
              <p:cNvPr id="6" name="Viết tay 5">
                <a:extLst>
                  <a:ext uri="{FF2B5EF4-FFF2-40B4-BE49-F238E27FC236}">
                    <a16:creationId xmlns:a16="http://schemas.microsoft.com/office/drawing/2014/main" id="{D6CFE565-D45B-89B5-6EC8-637994DB78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55351" y="5563084"/>
                <a:ext cx="61469" cy="86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Viết tay 8">
                <a:extLst>
                  <a:ext uri="{FF2B5EF4-FFF2-40B4-BE49-F238E27FC236}">
                    <a16:creationId xmlns:a16="http://schemas.microsoft.com/office/drawing/2014/main" id="{18DCC953-A917-C552-FD3F-0538F1BD3596}"/>
                  </a:ext>
                </a:extLst>
              </p14:cNvPr>
              <p14:cNvContentPartPr/>
              <p14:nvPr/>
            </p14:nvContentPartPr>
            <p14:xfrm>
              <a:off x="7661038" y="5631403"/>
              <a:ext cx="19050" cy="19050"/>
            </p14:xfrm>
          </p:contentPart>
        </mc:Choice>
        <mc:Fallback xmlns="">
          <p:pic>
            <p:nvPicPr>
              <p:cNvPr id="9" name="Viết tay 8">
                <a:extLst>
                  <a:ext uri="{FF2B5EF4-FFF2-40B4-BE49-F238E27FC236}">
                    <a16:creationId xmlns:a16="http://schemas.microsoft.com/office/drawing/2014/main" id="{18DCC953-A917-C552-FD3F-0538F1BD35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8538" y="4678903"/>
                <a:ext cx="1905000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Viết tay 9">
                <a:extLst>
                  <a:ext uri="{FF2B5EF4-FFF2-40B4-BE49-F238E27FC236}">
                    <a16:creationId xmlns:a16="http://schemas.microsoft.com/office/drawing/2014/main" id="{0B28E176-745A-E50A-1B63-52CA47C55174}"/>
                  </a:ext>
                </a:extLst>
              </p14:cNvPr>
              <p14:cNvContentPartPr/>
              <p14:nvPr/>
            </p14:nvContentPartPr>
            <p14:xfrm>
              <a:off x="7661038" y="5598977"/>
              <a:ext cx="19050" cy="19050"/>
            </p14:xfrm>
          </p:contentPart>
        </mc:Choice>
        <mc:Fallback xmlns="">
          <p:pic>
            <p:nvPicPr>
              <p:cNvPr id="10" name="Viết tay 9">
                <a:extLst>
                  <a:ext uri="{FF2B5EF4-FFF2-40B4-BE49-F238E27FC236}">
                    <a16:creationId xmlns:a16="http://schemas.microsoft.com/office/drawing/2014/main" id="{0B28E176-745A-E50A-1B63-52CA47C551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8538" y="4646477"/>
                <a:ext cx="1905000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Viết tay 10">
                <a:extLst>
                  <a:ext uri="{FF2B5EF4-FFF2-40B4-BE49-F238E27FC236}">
                    <a16:creationId xmlns:a16="http://schemas.microsoft.com/office/drawing/2014/main" id="{F2B4252A-8138-F003-9525-0958EC20F003}"/>
                  </a:ext>
                </a:extLst>
              </p14:cNvPr>
              <p14:cNvContentPartPr/>
              <p14:nvPr/>
            </p14:nvContentPartPr>
            <p14:xfrm>
              <a:off x="7661038" y="5598977"/>
              <a:ext cx="19050" cy="19050"/>
            </p14:xfrm>
          </p:contentPart>
        </mc:Choice>
        <mc:Fallback xmlns="">
          <p:pic>
            <p:nvPicPr>
              <p:cNvPr id="11" name="Viết tay 10">
                <a:extLst>
                  <a:ext uri="{FF2B5EF4-FFF2-40B4-BE49-F238E27FC236}">
                    <a16:creationId xmlns:a16="http://schemas.microsoft.com/office/drawing/2014/main" id="{F2B4252A-8138-F003-9525-0958EC20F0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8538" y="4646477"/>
                <a:ext cx="1905000" cy="1905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FA2E5D66-8F64-FB2F-6EC8-7B685D6A6ADC}"/>
              </a:ext>
            </a:extLst>
          </p:cNvPr>
          <p:cNvCxnSpPr/>
          <p:nvPr/>
        </p:nvCxnSpPr>
        <p:spPr>
          <a:xfrm flipH="1" flipV="1">
            <a:off x="6839850" y="5668094"/>
            <a:ext cx="494580" cy="4226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74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2600" y="321734"/>
            <a:ext cx="5175895" cy="1135737"/>
          </a:xfrm>
        </p:spPr>
        <p:txBody>
          <a:bodyPr>
            <a:normAutofit/>
          </a:bodyPr>
          <a:lstStyle/>
          <a:p>
            <a:r>
              <a:rPr lang="en-US" sz="3100" b="1"/>
              <a:t>LÂM SÀNG</a:t>
            </a:r>
            <a:br>
              <a:rPr lang="en-US" sz="3100" b="1"/>
            </a:br>
            <a:r>
              <a:rPr lang="en-US" sz="3100" b="1"/>
              <a:t>TRIỆU CHỨNG THỰC THỂ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41" y="1797358"/>
            <a:ext cx="6800536" cy="26543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err="1"/>
              <a:t>Phản</a:t>
            </a:r>
            <a:r>
              <a:rPr lang="en-US" sz="2800"/>
              <a:t> </a:t>
            </a:r>
            <a:r>
              <a:rPr lang="en-US" sz="2800" err="1"/>
              <a:t>ứng</a:t>
            </a:r>
            <a:r>
              <a:rPr lang="en-US" sz="2800"/>
              <a:t> </a:t>
            </a:r>
            <a:r>
              <a:rPr lang="en-US" sz="2800" err="1"/>
              <a:t>dội</a:t>
            </a:r>
            <a:r>
              <a:rPr lang="en-US" sz="2800"/>
              <a:t> = </a:t>
            </a:r>
            <a:r>
              <a:rPr lang="en-US" sz="2800" err="1"/>
              <a:t>kích</a:t>
            </a:r>
            <a:r>
              <a:rPr lang="en-US" sz="2800"/>
              <a:t> </a:t>
            </a:r>
            <a:r>
              <a:rPr lang="en-US" sz="2800" err="1"/>
              <a:t>thích</a:t>
            </a:r>
            <a:r>
              <a:rPr lang="en-US" sz="2800"/>
              <a:t> </a:t>
            </a:r>
            <a:r>
              <a:rPr lang="en-US" sz="2800" err="1"/>
              <a:t>phúc</a:t>
            </a:r>
            <a:r>
              <a:rPr lang="en-US" sz="2800"/>
              <a:t> </a:t>
            </a:r>
            <a:r>
              <a:rPr lang="en-US" sz="2800" err="1"/>
              <a:t>mạc</a:t>
            </a:r>
            <a:r>
              <a:rPr lang="en-US" sz="2800"/>
              <a:t> </a:t>
            </a:r>
            <a:r>
              <a:rPr lang="en-US" sz="2800" err="1"/>
              <a:t>khu</a:t>
            </a:r>
            <a:r>
              <a:rPr lang="en-US" sz="2800"/>
              <a:t> </a:t>
            </a:r>
            <a:r>
              <a:rPr lang="en-US" sz="2800" err="1"/>
              <a:t>trú</a:t>
            </a:r>
            <a:endParaRPr lang="en-US" sz="2800">
              <a:cs typeface="Calibri"/>
            </a:endParaRPr>
          </a:p>
          <a:p>
            <a:pPr>
              <a:buFontTx/>
              <a:buChar char="-"/>
            </a:pPr>
            <a:r>
              <a:rPr lang="en-US" sz="2800" err="1"/>
              <a:t>Dấu</a:t>
            </a:r>
            <a:r>
              <a:rPr lang="en-US" sz="2800"/>
              <a:t> </a:t>
            </a:r>
            <a:r>
              <a:rPr lang="en-US" sz="2800" err="1"/>
              <a:t>hiệu</a:t>
            </a:r>
            <a:r>
              <a:rPr lang="en-US" sz="2800"/>
              <a:t> Blumberg</a:t>
            </a:r>
            <a:endParaRPr lang="en-US" sz="2800">
              <a:cs typeface="Calibri"/>
            </a:endParaRPr>
          </a:p>
          <a:p>
            <a:pPr>
              <a:buFontTx/>
              <a:buChar char="-"/>
            </a:pPr>
            <a:r>
              <a:rPr lang="en-US" sz="2800" err="1"/>
              <a:t>Dấu</a:t>
            </a:r>
            <a:r>
              <a:rPr lang="en-US" sz="2800"/>
              <a:t> </a:t>
            </a:r>
            <a:r>
              <a:rPr lang="en-US" sz="2800" err="1"/>
              <a:t>hiệu</a:t>
            </a:r>
            <a:r>
              <a:rPr lang="en-US" sz="2800"/>
              <a:t> Rovsing</a:t>
            </a:r>
            <a:endParaRPr lang="en-US" sz="2800">
              <a:cs typeface="Calibri"/>
            </a:endParaRPr>
          </a:p>
          <a:p>
            <a:pPr>
              <a:buFontTx/>
              <a:buChar char="-"/>
            </a:pPr>
            <a:r>
              <a:rPr lang="en-US" sz="2800" err="1"/>
              <a:t>Dấu</a:t>
            </a:r>
            <a:r>
              <a:rPr lang="en-US" sz="2800"/>
              <a:t> </a:t>
            </a:r>
            <a:r>
              <a:rPr lang="en-US" sz="2800" err="1"/>
              <a:t>hiệu</a:t>
            </a:r>
            <a:r>
              <a:rPr lang="en-US" sz="2800"/>
              <a:t> Dunphy</a:t>
            </a:r>
            <a:endParaRPr lang="en-US" sz="2800">
              <a:cs typeface="Calibri"/>
            </a:endParaRPr>
          </a:p>
          <a:p>
            <a:pPr>
              <a:buFontTx/>
              <a:buChar char="-"/>
            </a:pPr>
            <a:r>
              <a:rPr lang="en-US" sz="2800" err="1"/>
              <a:t>Nghiệm</a:t>
            </a:r>
            <a:r>
              <a:rPr lang="en-US" sz="2800"/>
              <a:t> </a:t>
            </a:r>
            <a:r>
              <a:rPr lang="en-US" sz="2800" err="1"/>
              <a:t>pháp</a:t>
            </a:r>
            <a:r>
              <a:rPr lang="en-US" sz="2800"/>
              <a:t> Markle</a:t>
            </a:r>
            <a:endParaRPr lang="en-US" sz="2800">
              <a:cs typeface="Calibri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5" t="54688" r="44803" b="32031"/>
          <a:stretch/>
        </p:blipFill>
        <p:spPr bwMode="auto">
          <a:xfrm>
            <a:off x="6098028" y="2441673"/>
            <a:ext cx="2571498" cy="226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E605947-EC0B-08F9-2416-5637CCDD3153}"/>
              </a:ext>
            </a:extLst>
          </p:cNvPr>
          <p:cNvSpPr txBox="1"/>
          <p:nvPr/>
        </p:nvSpPr>
        <p:spPr>
          <a:xfrm>
            <a:off x="481698" y="4603284"/>
            <a:ext cx="8090770" cy="833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200000"/>
              </a:lnSpc>
              <a:buFont typeface="Arial"/>
              <a:buChar char="•"/>
            </a:pPr>
            <a:r>
              <a:rPr lang="en-US" sz="2800" err="1">
                <a:latin typeface="Calibri"/>
                <a:ea typeface="Arial"/>
                <a:cs typeface="Arial"/>
              </a:rPr>
              <a:t>Đề</a:t>
            </a:r>
            <a:r>
              <a:rPr lang="en-US" sz="2800">
                <a:latin typeface="Calibri"/>
                <a:ea typeface="Arial"/>
                <a:cs typeface="Arial"/>
              </a:rPr>
              <a:t> </a:t>
            </a:r>
            <a:r>
              <a:rPr lang="en-US" sz="2800" err="1">
                <a:latin typeface="Calibri"/>
                <a:ea typeface="Arial"/>
                <a:cs typeface="Arial"/>
              </a:rPr>
              <a:t>kháng</a:t>
            </a:r>
            <a:r>
              <a:rPr lang="en-US" sz="2800">
                <a:latin typeface="Calibri"/>
                <a:ea typeface="Arial"/>
                <a:cs typeface="Arial"/>
              </a:rPr>
              <a:t> </a:t>
            </a:r>
            <a:r>
              <a:rPr lang="en-US" sz="2800" err="1">
                <a:latin typeface="Calibri"/>
                <a:ea typeface="Arial"/>
                <a:cs typeface="Arial"/>
              </a:rPr>
              <a:t>thành</a:t>
            </a:r>
            <a:r>
              <a:rPr lang="en-US" sz="2800">
                <a:latin typeface="Calibri"/>
                <a:ea typeface="Arial"/>
                <a:cs typeface="Arial"/>
              </a:rPr>
              <a:t> </a:t>
            </a:r>
            <a:r>
              <a:rPr lang="vi-VN" sz="2800" err="1">
                <a:latin typeface="Calibri"/>
                <a:ea typeface="Arial"/>
                <a:cs typeface="Arial"/>
              </a:rPr>
              <a:t>bụng</a:t>
            </a:r>
            <a:r>
              <a:rPr lang="vi-VN" sz="2800">
                <a:latin typeface="Calibri"/>
                <a:ea typeface="Arial"/>
                <a:cs typeface="Arial"/>
              </a:rPr>
              <a:t>-</a:t>
            </a:r>
            <a:r>
              <a:rPr lang="en-US" sz="2800">
                <a:latin typeface="Calibri"/>
                <a:ea typeface="Arial"/>
                <a:cs typeface="Arial"/>
              </a:rPr>
              <a:t>&gt; </a:t>
            </a:r>
            <a:r>
              <a:rPr lang="en-US" sz="2800" err="1">
                <a:latin typeface="Calibri"/>
                <a:ea typeface="Arial"/>
                <a:cs typeface="Arial"/>
              </a:rPr>
              <a:t>biến</a:t>
            </a:r>
            <a:r>
              <a:rPr lang="en-US" sz="2800">
                <a:latin typeface="Calibri"/>
                <a:ea typeface="Arial"/>
                <a:cs typeface="Arial"/>
              </a:rPr>
              <a:t> </a:t>
            </a:r>
            <a:r>
              <a:rPr lang="en-US" sz="2800" err="1">
                <a:latin typeface="Calibri"/>
                <a:ea typeface="Arial"/>
                <a:cs typeface="Arial"/>
              </a:rPr>
              <a:t>chứng</a:t>
            </a:r>
            <a:r>
              <a:rPr lang="en-US" sz="2800">
                <a:latin typeface="Calibri"/>
                <a:ea typeface="Arial"/>
                <a:cs typeface="Arial"/>
              </a:rPr>
              <a:t> </a:t>
            </a:r>
            <a:r>
              <a:rPr lang="en-US" sz="2800" err="1">
                <a:latin typeface="Calibri"/>
                <a:ea typeface="Arial"/>
                <a:cs typeface="Arial"/>
              </a:rPr>
              <a:t>viêm</a:t>
            </a:r>
            <a:r>
              <a:rPr lang="en-US" sz="2800">
                <a:latin typeface="Calibri"/>
                <a:ea typeface="Arial"/>
                <a:cs typeface="Arial"/>
              </a:rPr>
              <a:t> </a:t>
            </a:r>
            <a:r>
              <a:rPr lang="en-US" sz="2800" err="1">
                <a:latin typeface="Calibri"/>
                <a:ea typeface="Arial"/>
                <a:cs typeface="Arial"/>
              </a:rPr>
              <a:t>phúc</a:t>
            </a:r>
            <a:r>
              <a:rPr lang="en-US" sz="2800">
                <a:latin typeface="Calibri"/>
                <a:ea typeface="Arial"/>
                <a:cs typeface="Arial"/>
              </a:rPr>
              <a:t> </a:t>
            </a:r>
            <a:r>
              <a:rPr lang="en-US" sz="2800" err="1">
                <a:latin typeface="Calibri"/>
                <a:ea typeface="Arial"/>
                <a:cs typeface="Arial"/>
              </a:rPr>
              <a:t>mạc</a:t>
            </a:r>
            <a:r>
              <a:rPr lang="en-US" sz="2800">
                <a:latin typeface="Calibri"/>
                <a:ea typeface="Arial"/>
                <a:cs typeface="Arial"/>
              </a:rPr>
              <a:t>​</a:t>
            </a:r>
            <a:endParaRPr lang="en-US" sz="2800">
              <a:latin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6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Trình chiếu Trên màn hình (4:3)</PresentationFormat>
  <Slides>69</Slides>
  <Notes>35</Notes>
  <HiddenSlides>0</HiddenSlide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69</vt:i4>
      </vt:variant>
    </vt:vector>
  </HeadingPairs>
  <TitlesOfParts>
    <vt:vector size="70" baseType="lpstr">
      <vt:lpstr>Office Theme</vt:lpstr>
      <vt:lpstr>Bản trình bày PowerPoint</vt:lpstr>
      <vt:lpstr>Bản trình bày PowerPoint</vt:lpstr>
      <vt:lpstr>DỊCH TỄ</vt:lpstr>
      <vt:lpstr>GIẢI PHẪU</vt:lpstr>
      <vt:lpstr>GIẢI PHẪU</vt:lpstr>
      <vt:lpstr>BỆNH SINH</vt:lpstr>
      <vt:lpstr>LÂM SÀNG TRIỆU CHỨNG CƠ NĂNG</vt:lpstr>
      <vt:lpstr>LÂM SÀNG TRIỆU CHỨNG THỰC THỂ</vt:lpstr>
      <vt:lpstr>LÂM SÀNG TRIỆU CHỨNG THỰC THỂ</vt:lpstr>
      <vt:lpstr>LÂM SÀNG TRIỆU CHỨNG THỰC THỂ</vt:lpstr>
      <vt:lpstr>LÂM SÀNG TRIỆU CHỨNG TOÀN THÂN</vt:lpstr>
      <vt:lpstr>CÔNG THỨC MÁU</vt:lpstr>
      <vt:lpstr>CRP</vt:lpstr>
      <vt:lpstr>SIÊU ÂM BỤNG</vt:lpstr>
      <vt:lpstr>CẮT LỚP VI TÍNH BỤNG</vt:lpstr>
      <vt:lpstr>Bản trình bày PowerPoint</vt:lpstr>
      <vt:lpstr>CHẨN ĐOÁN </vt:lpstr>
      <vt:lpstr>CHẨN ĐOÁN</vt:lpstr>
      <vt:lpstr>NỘI SOI Ổ BỤNG</vt:lpstr>
      <vt:lpstr>CHẨN ĐOÁN PHÂN BIỆT</vt:lpstr>
      <vt:lpstr>CÁC THỂ LÂM SÀNG</vt:lpstr>
      <vt:lpstr>CÁC THỂ LÂM SÀNG</vt:lpstr>
      <vt:lpstr>Bản trình bày PowerPoint</vt:lpstr>
      <vt:lpstr>Bản trình bày PowerPoint</vt:lpstr>
      <vt:lpstr>Bản trình bày PowerPoint</vt:lpstr>
      <vt:lpstr>ĐIỀU TRỊ</vt:lpstr>
      <vt:lpstr>Bản trình bày PowerPoint</vt:lpstr>
      <vt:lpstr>PHẪU THUẬT CẮT RT</vt:lpstr>
      <vt:lpstr>Bản trình bày PowerPoint</vt:lpstr>
      <vt:lpstr>Bản trình bày PowerPoint</vt:lpstr>
      <vt:lpstr>BIẾN CHỨNG SAU MỔ</vt:lpstr>
      <vt:lpstr>Bản trình bày PowerPoint</vt:lpstr>
      <vt:lpstr>CA LÂM SÀNG</vt:lpstr>
      <vt:lpstr>BỆNH SỬ:</vt:lpstr>
      <vt:lpstr>Bản trình bày PowerPoint</vt:lpstr>
      <vt:lpstr>KHÁM </vt:lpstr>
      <vt:lpstr>KHÁM</vt:lpstr>
      <vt:lpstr>Tóm tắt</vt:lpstr>
      <vt:lpstr>Đặt vấn đề</vt:lpstr>
      <vt:lpstr>CHẨN ĐOÁN:</vt:lpstr>
      <vt:lpstr>Biện luận</vt:lpstr>
      <vt:lpstr>Thang điểm Alvaradol: 5đ</vt:lpstr>
      <vt:lpstr>Bản trình bày PowerPoint</vt:lpstr>
      <vt:lpstr>CẬN LÂM SÀNG</vt:lpstr>
      <vt:lpstr>Bản trình bày PowerPoint</vt:lpstr>
      <vt:lpstr>Siêu âm bụng</vt:lpstr>
      <vt:lpstr>Chẩn đoán xác định: VRT chưa biến chứng /ĐTĐ2 </vt:lpstr>
      <vt:lpstr>Điều trị:</vt:lpstr>
      <vt:lpstr>Bản trình bày PowerPoint</vt:lpstr>
      <vt:lpstr>CA LÂM SÀNG</vt:lpstr>
      <vt:lpstr>Bệnh sử</vt:lpstr>
      <vt:lpstr>Bệnh sử</vt:lpstr>
      <vt:lpstr>Tiền căn</vt:lpstr>
      <vt:lpstr>KHÁM</vt:lpstr>
      <vt:lpstr>Tóm tắt bệnh án:</vt:lpstr>
      <vt:lpstr>ĐẶT VẤN ĐỀ:</vt:lpstr>
      <vt:lpstr>CHẨN ĐOÁN:</vt:lpstr>
      <vt:lpstr>Biện luận:</vt:lpstr>
      <vt:lpstr>Bản trình bày PowerPoint</vt:lpstr>
      <vt:lpstr>Biện luận:</vt:lpstr>
      <vt:lpstr>ĐỀ NGHỊ CẬN LÂM SÀNG</vt:lpstr>
      <vt:lpstr>Kết quả cận lâm sàng:</vt:lpstr>
      <vt:lpstr>Bảng điểm Alvaradol: 10đ --&gt; nguy cơ cao</vt:lpstr>
      <vt:lpstr>Chẩn đoán xác định</vt:lpstr>
      <vt:lpstr>Bản trình bày PowerPoint</vt:lpstr>
      <vt:lpstr>ĐIỀU TRỊ:  - Phẫu thuật nội soi cắt RT </vt:lpstr>
      <vt:lpstr>Bản trình bày PowerPoint</vt:lpstr>
      <vt:lpstr>Chẩn đoán sau mổ:  VRT biến chứng viêm phúc mạc khu trú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revision>2</cp:revision>
  <dcterms:created xsi:type="dcterms:W3CDTF">2022-09-05T06:57:27Z</dcterms:created>
  <dcterms:modified xsi:type="dcterms:W3CDTF">2022-09-15T09:02:24Z</dcterms:modified>
</cp:coreProperties>
</file>